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HK Grotesk" panose="020B0604020202020204" charset="0"/>
      <p:regular r:id="rId22"/>
    </p:embeddedFont>
    <p:embeddedFont>
      <p:font typeface="HK Grotesk Light" panose="020B0604020202020204" charset="0"/>
      <p:regular r:id="rId23"/>
    </p:embeddedFont>
    <p:embeddedFont>
      <p:font typeface="HK Grotesk Medium" panose="020B0604020202020204" charset="0"/>
      <p:regular r:id="rId24"/>
    </p:embeddedFont>
    <p:embeddedFont>
      <p:font typeface="Poppins Light" panose="00000400000000000000" pitchFamily="2" charset="0"/>
      <p:regular r:id="rId25"/>
    </p:embeddedFont>
    <p:embeddedFont>
      <p:font typeface="Poppins Medium" panose="00000600000000000000" pitchFamily="2"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6057822" y="9258300"/>
            <a:ext cx="9206581" cy="208008"/>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4" name="Freeform 4"/>
          <p:cNvSpPr/>
          <p:nvPr/>
        </p:nvSpPr>
        <p:spPr>
          <a:xfrm>
            <a:off x="0" y="-215384"/>
            <a:ext cx="2815664" cy="3106940"/>
          </a:xfrm>
          <a:custGeom>
            <a:avLst/>
            <a:gdLst/>
            <a:ahLst/>
            <a:cxnLst/>
            <a:rect l="l" t="t" r="r" b="b"/>
            <a:pathLst>
              <a:path w="2815664" h="3106940">
                <a:moveTo>
                  <a:pt x="0" y="0"/>
                </a:moveTo>
                <a:lnTo>
                  <a:pt x="2815664" y="0"/>
                </a:lnTo>
                <a:lnTo>
                  <a:pt x="2815664" y="3106940"/>
                </a:lnTo>
                <a:lnTo>
                  <a:pt x="0" y="3106940"/>
                </a:lnTo>
                <a:lnTo>
                  <a:pt x="0" y="0"/>
                </a:lnTo>
                <a:close/>
              </a:path>
            </a:pathLst>
          </a:custGeom>
          <a:blipFill>
            <a:blip r:embed="rId2"/>
            <a:stretch>
              <a:fillRect/>
            </a:stretch>
          </a:blipFill>
        </p:spPr>
      </p:sp>
      <p:grpSp>
        <p:nvGrpSpPr>
          <p:cNvPr id="5" name="Group 5"/>
          <p:cNvGrpSpPr/>
          <p:nvPr/>
        </p:nvGrpSpPr>
        <p:grpSpPr>
          <a:xfrm>
            <a:off x="3506116" y="2891556"/>
            <a:ext cx="13605842" cy="3712621"/>
            <a:chOff x="0" y="0"/>
            <a:chExt cx="18141123" cy="4950162"/>
          </a:xfrm>
        </p:grpSpPr>
        <p:sp>
          <p:nvSpPr>
            <p:cNvPr id="6" name="TextBox 6"/>
            <p:cNvSpPr txBox="1"/>
            <p:nvPr/>
          </p:nvSpPr>
          <p:spPr>
            <a:xfrm>
              <a:off x="0" y="2592734"/>
              <a:ext cx="18141123" cy="2357428"/>
            </a:xfrm>
            <a:prstGeom prst="rect">
              <a:avLst/>
            </a:prstGeom>
          </p:spPr>
          <p:txBody>
            <a:bodyPr lIns="0" tIns="0" rIns="0" bIns="0" rtlCol="0" anchor="t">
              <a:spAutoFit/>
            </a:bodyPr>
            <a:lstStyle/>
            <a:p>
              <a:pPr>
                <a:lnSpc>
                  <a:spcPts val="2880"/>
                </a:lnSpc>
              </a:pPr>
              <a:r>
                <a:rPr lang="en-US" sz="2400" spc="24">
                  <a:solidFill>
                    <a:srgbClr val="000000"/>
                  </a:solidFill>
                  <a:latin typeface="HK Grotesk Light"/>
                </a:rPr>
                <a:t>Decoding Human Cognition: Insights from Word Stimuli Analysis Using Psychological Embeddings</a:t>
              </a:r>
            </a:p>
            <a:p>
              <a:pPr>
                <a:lnSpc>
                  <a:spcPts val="2880"/>
                </a:lnSpc>
              </a:pPr>
              <a:endParaRPr lang="en-US" sz="2400" spc="24">
                <a:solidFill>
                  <a:srgbClr val="000000"/>
                </a:solidFill>
                <a:latin typeface="HK Grotesk Light"/>
              </a:endParaRPr>
            </a:p>
            <a:p>
              <a:pPr>
                <a:lnSpc>
                  <a:spcPts val="2880"/>
                </a:lnSpc>
              </a:pPr>
              <a:endParaRPr lang="en-US" sz="2400" spc="24">
                <a:solidFill>
                  <a:srgbClr val="000000"/>
                </a:solidFill>
                <a:latin typeface="HK Grotesk Light"/>
              </a:endParaRPr>
            </a:p>
            <a:p>
              <a:pPr>
                <a:lnSpc>
                  <a:spcPts val="2880"/>
                </a:lnSpc>
              </a:pPr>
              <a:endParaRPr lang="en-US" sz="2400" spc="24">
                <a:solidFill>
                  <a:srgbClr val="000000"/>
                </a:solidFill>
                <a:latin typeface="HK Grotesk Light"/>
              </a:endParaRPr>
            </a:p>
            <a:p>
              <a:pPr>
                <a:lnSpc>
                  <a:spcPts val="2879"/>
                </a:lnSpc>
              </a:pPr>
              <a:endParaRPr lang="en-US" sz="2400" spc="24">
                <a:solidFill>
                  <a:srgbClr val="000000"/>
                </a:solidFill>
                <a:latin typeface="HK Grotesk Light"/>
              </a:endParaRPr>
            </a:p>
          </p:txBody>
        </p:sp>
        <p:sp>
          <p:nvSpPr>
            <p:cNvPr id="7" name="TextBox 7"/>
            <p:cNvSpPr txBox="1"/>
            <p:nvPr/>
          </p:nvSpPr>
          <p:spPr>
            <a:xfrm>
              <a:off x="0" y="0"/>
              <a:ext cx="18141123" cy="1905000"/>
            </a:xfrm>
            <a:prstGeom prst="rect">
              <a:avLst/>
            </a:prstGeom>
          </p:spPr>
          <p:txBody>
            <a:bodyPr lIns="0" tIns="0" rIns="0" bIns="0" rtlCol="0" anchor="t">
              <a:spAutoFit/>
            </a:bodyPr>
            <a:lstStyle/>
            <a:p>
              <a:pPr>
                <a:lnSpc>
                  <a:spcPts val="5640"/>
                </a:lnSpc>
              </a:pPr>
              <a:r>
                <a:rPr lang="en-US" sz="4700">
                  <a:solidFill>
                    <a:srgbClr val="000000"/>
                  </a:solidFill>
                  <a:latin typeface="Poppins Medium"/>
                </a:rPr>
                <a:t>Unveiling Human Cognitive Processes: A Case Study on Word Stimuli for Animals</a:t>
              </a:r>
            </a:p>
          </p:txBody>
        </p:sp>
      </p:grpSp>
      <p:sp>
        <p:nvSpPr>
          <p:cNvPr id="8" name="TextBox 8"/>
          <p:cNvSpPr txBox="1"/>
          <p:nvPr/>
        </p:nvSpPr>
        <p:spPr>
          <a:xfrm>
            <a:off x="14884874"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 </a:t>
            </a:r>
          </a:p>
        </p:txBody>
      </p:sp>
      <p:sp>
        <p:nvSpPr>
          <p:cNvPr id="9" name="TextBox 9"/>
          <p:cNvSpPr txBox="1"/>
          <p:nvPr/>
        </p:nvSpPr>
        <p:spPr>
          <a:xfrm>
            <a:off x="644854" y="9258300"/>
            <a:ext cx="5722522" cy="208008"/>
          </a:xfrm>
          <a:prstGeom prst="rect">
            <a:avLst/>
          </a:prstGeom>
        </p:spPr>
        <p:txBody>
          <a:bodyPr lIns="0" tIns="0" rIns="0" bIns="0" rtlCol="0" anchor="t">
            <a:spAutoFit/>
          </a:bodyPr>
          <a:lstStyle/>
          <a:p>
            <a:pPr>
              <a:lnSpc>
                <a:spcPts val="1680"/>
              </a:lnSpc>
            </a:pPr>
            <a:r>
              <a:rPr lang="en-US" sz="1400" spc="98">
                <a:solidFill>
                  <a:srgbClr val="000000"/>
                </a:solidFill>
                <a:latin typeface="Poppins Medium"/>
              </a:rPr>
              <a:t>COGNITIVE PROCESSES SEMINAR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5753224" y="9258300"/>
            <a:ext cx="9511178" cy="214890"/>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grpSp>
        <p:nvGrpSpPr>
          <p:cNvPr id="4" name="Group 4"/>
          <p:cNvGrpSpPr/>
          <p:nvPr/>
        </p:nvGrpSpPr>
        <p:grpSpPr>
          <a:xfrm>
            <a:off x="3112256" y="2755820"/>
            <a:ext cx="13605842" cy="4301552"/>
            <a:chOff x="0" y="0"/>
            <a:chExt cx="18141123" cy="5735403"/>
          </a:xfrm>
        </p:grpSpPr>
        <p:sp>
          <p:nvSpPr>
            <p:cNvPr id="5" name="TextBox 5"/>
            <p:cNvSpPr txBox="1"/>
            <p:nvPr/>
          </p:nvSpPr>
          <p:spPr>
            <a:xfrm>
              <a:off x="0" y="1963519"/>
              <a:ext cx="18141123" cy="3771884"/>
            </a:xfrm>
            <a:prstGeom prst="rect">
              <a:avLst/>
            </a:prstGeom>
          </p:spPr>
          <p:txBody>
            <a:bodyPr lIns="0" tIns="0" rIns="0" bIns="0" rtlCol="0" anchor="t">
              <a:spAutoFit/>
            </a:bodyPr>
            <a:lstStyle/>
            <a:p>
              <a:pPr>
                <a:lnSpc>
                  <a:spcPts val="2880"/>
                </a:lnSpc>
              </a:pPr>
              <a:r>
                <a:rPr lang="en-US" sz="2400" spc="24">
                  <a:solidFill>
                    <a:srgbClr val="000000"/>
                  </a:solidFill>
                  <a:latin typeface="HK Grotesk Light"/>
                </a:rPr>
                <a:t>1- Abstract</a:t>
              </a:r>
            </a:p>
            <a:p>
              <a:pPr>
                <a:lnSpc>
                  <a:spcPts val="2880"/>
                </a:lnSpc>
              </a:pPr>
              <a:r>
                <a:rPr lang="en-US" sz="2400" spc="24">
                  <a:solidFill>
                    <a:srgbClr val="000000"/>
                  </a:solidFill>
                  <a:latin typeface="HK Grotesk Light"/>
                </a:rPr>
                <a:t>2- Problem and Hypothesis</a:t>
              </a:r>
            </a:p>
            <a:p>
              <a:pPr>
                <a:lnSpc>
                  <a:spcPts val="2880"/>
                </a:lnSpc>
              </a:pPr>
              <a:r>
                <a:rPr lang="en-US" sz="2400" spc="24">
                  <a:solidFill>
                    <a:srgbClr val="000000"/>
                  </a:solidFill>
                  <a:latin typeface="HK Grotesk Light"/>
                </a:rPr>
                <a:t>3- Objectives</a:t>
              </a:r>
            </a:p>
            <a:p>
              <a:pPr>
                <a:lnSpc>
                  <a:spcPts val="2880"/>
                </a:lnSpc>
              </a:pPr>
              <a:r>
                <a:rPr lang="en-US" sz="2400" spc="24">
                  <a:solidFill>
                    <a:srgbClr val="000000"/>
                  </a:solidFill>
                  <a:latin typeface="HK Grotesk Light"/>
                </a:rPr>
                <a:t>4- Methodology and Data Collection</a:t>
              </a:r>
            </a:p>
            <a:p>
              <a:pPr>
                <a:lnSpc>
                  <a:spcPts val="2880"/>
                </a:lnSpc>
              </a:pPr>
              <a:r>
                <a:rPr lang="en-US" sz="2400" spc="24">
                  <a:solidFill>
                    <a:srgbClr val="000000"/>
                  </a:solidFill>
                  <a:latin typeface="HK Grotesk Light"/>
                </a:rPr>
                <a:t>5- Embedding Generation, Analysis and Results</a:t>
              </a:r>
            </a:p>
            <a:p>
              <a:pPr>
                <a:lnSpc>
                  <a:spcPts val="2880"/>
                </a:lnSpc>
              </a:pPr>
              <a:r>
                <a:rPr lang="en-US" sz="2400" spc="24">
                  <a:solidFill>
                    <a:srgbClr val="000000"/>
                  </a:solidFill>
                  <a:latin typeface="HK Grotesk Light"/>
                </a:rPr>
                <a:t>6</a:t>
              </a:r>
              <a:r>
                <a:rPr lang="en-US" sz="2400" spc="24">
                  <a:solidFill>
                    <a:srgbClr val="000000"/>
                  </a:solidFill>
                  <a:latin typeface="HK Grotesk"/>
                </a:rPr>
                <a:t>- Evaluation and Implications </a:t>
              </a:r>
            </a:p>
            <a:p>
              <a:pPr>
                <a:lnSpc>
                  <a:spcPts val="2880"/>
                </a:lnSpc>
              </a:pPr>
              <a:endParaRPr lang="en-US" sz="2400" spc="24">
                <a:solidFill>
                  <a:srgbClr val="000000"/>
                </a:solidFill>
                <a:latin typeface="HK Grotesk"/>
              </a:endParaRPr>
            </a:p>
            <a:p>
              <a:pPr>
                <a:lnSpc>
                  <a:spcPts val="2879"/>
                </a:lnSpc>
              </a:pPr>
              <a:endParaRPr lang="en-US" sz="2400" spc="24">
                <a:solidFill>
                  <a:srgbClr val="000000"/>
                </a:solidFill>
                <a:latin typeface="HK Grotesk"/>
              </a:endParaRPr>
            </a:p>
          </p:txBody>
        </p:sp>
        <p:sp>
          <p:nvSpPr>
            <p:cNvPr id="6" name="TextBox 6"/>
            <p:cNvSpPr txBox="1"/>
            <p:nvPr/>
          </p:nvSpPr>
          <p:spPr>
            <a:xfrm>
              <a:off x="0" y="0"/>
              <a:ext cx="18141123"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Outline</a:t>
              </a:r>
            </a:p>
          </p:txBody>
        </p:sp>
      </p:grpSp>
      <p:sp>
        <p:nvSpPr>
          <p:cNvPr id="7" name="TextBox 7"/>
          <p:cNvSpPr txBox="1"/>
          <p:nvPr/>
        </p:nvSpPr>
        <p:spPr>
          <a:xfrm>
            <a:off x="15374896"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8" name="TextBox 8"/>
          <p:cNvSpPr txBox="1"/>
          <p:nvPr/>
        </p:nvSpPr>
        <p:spPr>
          <a:xfrm>
            <a:off x="250995" y="9261741"/>
            <a:ext cx="5722522" cy="208008"/>
          </a:xfrm>
          <a:prstGeom prst="rect">
            <a:avLst/>
          </a:prstGeom>
        </p:spPr>
        <p:txBody>
          <a:bodyPr lIns="0" tIns="0" rIns="0" bIns="0" rtlCol="0" anchor="t">
            <a:spAutoFit/>
          </a:bodyPr>
          <a:lstStyle/>
          <a:p>
            <a:pPr>
              <a:lnSpc>
                <a:spcPts val="1680"/>
              </a:lnSpc>
            </a:pPr>
            <a:r>
              <a:rPr lang="en-US" sz="1400" spc="98">
                <a:solidFill>
                  <a:srgbClr val="000000"/>
                </a:solidFill>
                <a:latin typeface="Poppins Medium"/>
              </a:rPr>
              <a:t>COGNITIVE PROCESSES SEMINAR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5753224" y="9258300"/>
            <a:ext cx="9511178" cy="214890"/>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4" name="Freeform 4"/>
          <p:cNvSpPr/>
          <p:nvPr/>
        </p:nvSpPr>
        <p:spPr>
          <a:xfrm>
            <a:off x="535784" y="1353695"/>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2"/>
            <a:stretch>
              <a:fillRect/>
            </a:stretch>
          </a:blipFill>
        </p:spPr>
      </p:sp>
      <p:grpSp>
        <p:nvGrpSpPr>
          <p:cNvPr id="5" name="Group 5"/>
          <p:cNvGrpSpPr/>
          <p:nvPr/>
        </p:nvGrpSpPr>
        <p:grpSpPr>
          <a:xfrm>
            <a:off x="8972297" y="2225398"/>
            <a:ext cx="7745801" cy="5362395"/>
            <a:chOff x="0" y="0"/>
            <a:chExt cx="10327734" cy="7149859"/>
          </a:xfrm>
        </p:grpSpPr>
        <p:sp>
          <p:nvSpPr>
            <p:cNvPr id="6" name="TextBox 6"/>
            <p:cNvSpPr txBox="1"/>
            <p:nvPr/>
          </p:nvSpPr>
          <p:spPr>
            <a:xfrm>
              <a:off x="0" y="1963519"/>
              <a:ext cx="10327734" cy="5186341"/>
            </a:xfrm>
            <a:prstGeom prst="rect">
              <a:avLst/>
            </a:prstGeom>
          </p:spPr>
          <p:txBody>
            <a:bodyPr lIns="0" tIns="0" rIns="0" bIns="0" rtlCol="0" anchor="t">
              <a:spAutoFit/>
            </a:bodyPr>
            <a:lstStyle/>
            <a:p>
              <a:pPr>
                <a:lnSpc>
                  <a:spcPts val="2880"/>
                </a:lnSpc>
              </a:pPr>
              <a:r>
                <a:rPr lang="en-US" sz="2400" spc="24">
                  <a:solidFill>
                    <a:srgbClr val="000000"/>
                  </a:solidFill>
                  <a:latin typeface="HK Grotesk Light"/>
                </a:rPr>
                <a:t>This research project was conducted as part of the University of Victoria's "Cognitive Processes Seminar" led by Dr Jim Tanaka with the assistance of Amy vanWell. I worked on this project with my colleague, Eric Mah. The main objective of this research was to understand the cognitive structure of 20 animal/ object-related word stimuli by developing and analyzing psychological embeddings using Brett Roads' machine learning framework, PSiz.</a:t>
              </a:r>
            </a:p>
            <a:p>
              <a:pPr>
                <a:lnSpc>
                  <a:spcPts val="2880"/>
                </a:lnSpc>
              </a:pPr>
              <a:endParaRPr lang="en-US" sz="2400" spc="24">
                <a:solidFill>
                  <a:srgbClr val="000000"/>
                </a:solidFill>
                <a:latin typeface="HK Grotesk Light"/>
              </a:endParaRPr>
            </a:p>
            <a:p>
              <a:pPr>
                <a:lnSpc>
                  <a:spcPts val="2879"/>
                </a:lnSpc>
              </a:pPr>
              <a:endParaRPr lang="en-US" sz="2400" spc="24">
                <a:solidFill>
                  <a:srgbClr val="000000"/>
                </a:solidFill>
                <a:latin typeface="HK Grotesk Light"/>
              </a:endParaRPr>
            </a:p>
          </p:txBody>
        </p:sp>
        <p:sp>
          <p:nvSpPr>
            <p:cNvPr id="7" name="TextBox 7"/>
            <p:cNvSpPr txBox="1"/>
            <p:nvPr/>
          </p:nvSpPr>
          <p:spPr>
            <a:xfrm>
              <a:off x="0" y="0"/>
              <a:ext cx="10327734"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Abstract</a:t>
              </a:r>
            </a:p>
          </p:txBody>
        </p:sp>
      </p:grpSp>
      <p:sp>
        <p:nvSpPr>
          <p:cNvPr id="8" name="TextBox 8"/>
          <p:cNvSpPr txBox="1"/>
          <p:nvPr/>
        </p:nvSpPr>
        <p:spPr>
          <a:xfrm>
            <a:off x="15374896"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9" name="TextBox 9"/>
          <p:cNvSpPr txBox="1"/>
          <p:nvPr/>
        </p:nvSpPr>
        <p:spPr>
          <a:xfrm>
            <a:off x="337778" y="9362304"/>
            <a:ext cx="5722522" cy="208008"/>
          </a:xfrm>
          <a:prstGeom prst="rect">
            <a:avLst/>
          </a:prstGeom>
        </p:spPr>
        <p:txBody>
          <a:bodyPr lIns="0" tIns="0" rIns="0" bIns="0" rtlCol="0" anchor="t">
            <a:spAutoFit/>
          </a:bodyPr>
          <a:lstStyle/>
          <a:p>
            <a:pPr>
              <a:lnSpc>
                <a:spcPts val="1680"/>
              </a:lnSpc>
            </a:pPr>
            <a:r>
              <a:rPr lang="en-US" sz="1400" spc="98">
                <a:solidFill>
                  <a:srgbClr val="000000"/>
                </a:solidFill>
                <a:latin typeface="Poppins Medium"/>
              </a:rPr>
              <a:t>COGNITIVE PROCESSES SEMINAR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1976010" y="4032141"/>
            <a:ext cx="5978789" cy="1622465"/>
            <a:chOff x="0" y="0"/>
            <a:chExt cx="7971719" cy="2163287"/>
          </a:xfrm>
        </p:grpSpPr>
        <p:sp>
          <p:nvSpPr>
            <p:cNvPr id="3" name="TextBox 3"/>
            <p:cNvSpPr txBox="1"/>
            <p:nvPr/>
          </p:nvSpPr>
          <p:spPr>
            <a:xfrm>
              <a:off x="0" y="0"/>
              <a:ext cx="7971719"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Introduction</a:t>
              </a:r>
            </a:p>
          </p:txBody>
        </p:sp>
        <p:sp>
          <p:nvSpPr>
            <p:cNvPr id="4" name="TextBox 4"/>
            <p:cNvSpPr txBox="1"/>
            <p:nvPr/>
          </p:nvSpPr>
          <p:spPr>
            <a:xfrm>
              <a:off x="0" y="1442191"/>
              <a:ext cx="6388438" cy="721096"/>
            </a:xfrm>
            <a:prstGeom prst="rect">
              <a:avLst/>
            </a:prstGeom>
          </p:spPr>
          <p:txBody>
            <a:bodyPr lIns="0" tIns="0" rIns="0" bIns="0" rtlCol="0" anchor="t">
              <a:spAutoFit/>
            </a:bodyPr>
            <a:lstStyle/>
            <a:p>
              <a:pPr>
                <a:lnSpc>
                  <a:spcPts val="4320"/>
                </a:lnSpc>
              </a:pPr>
              <a:r>
                <a:rPr lang="en-US" sz="3600" spc="89">
                  <a:solidFill>
                    <a:srgbClr val="000000"/>
                  </a:solidFill>
                  <a:latin typeface="Poppins Light"/>
                </a:rPr>
                <a:t>— PART 1</a:t>
              </a:r>
            </a:p>
          </p:txBody>
        </p:sp>
      </p:grpSp>
      <p:grpSp>
        <p:nvGrpSpPr>
          <p:cNvPr id="5" name="Group 5"/>
          <p:cNvGrpSpPr/>
          <p:nvPr/>
        </p:nvGrpSpPr>
        <p:grpSpPr>
          <a:xfrm>
            <a:off x="5753224" y="9258300"/>
            <a:ext cx="3390776" cy="214890"/>
            <a:chOff x="0" y="0"/>
            <a:chExt cx="9017760" cy="571500"/>
          </a:xfrm>
        </p:grpSpPr>
        <p:sp>
          <p:nvSpPr>
            <p:cNvPr id="6" name="Freeform 6"/>
            <p:cNvSpPr/>
            <p:nvPr/>
          </p:nvSpPr>
          <p:spPr>
            <a:xfrm>
              <a:off x="0" y="255270"/>
              <a:ext cx="9017760" cy="69850"/>
            </a:xfrm>
            <a:custGeom>
              <a:avLst/>
              <a:gdLst/>
              <a:ahLst/>
              <a:cxnLst/>
              <a:rect l="l" t="t" r="r" b="b"/>
              <a:pathLst>
                <a:path w="9017760" h="69850">
                  <a:moveTo>
                    <a:pt x="8726929" y="0"/>
                  </a:moveTo>
                  <a:lnTo>
                    <a:pt x="0" y="0"/>
                  </a:lnTo>
                  <a:lnTo>
                    <a:pt x="0" y="69850"/>
                  </a:lnTo>
                  <a:lnTo>
                    <a:pt x="9017760" y="69850"/>
                  </a:lnTo>
                  <a:lnTo>
                    <a:pt x="9017760" y="0"/>
                  </a:lnTo>
                  <a:close/>
                </a:path>
              </a:pathLst>
            </a:custGeom>
            <a:solidFill>
              <a:srgbClr val="000000"/>
            </a:solidFill>
          </p:spPr>
        </p:sp>
      </p:grpSp>
      <p:sp>
        <p:nvSpPr>
          <p:cNvPr id="7" name="TextBox 7"/>
          <p:cNvSpPr txBox="1"/>
          <p:nvPr/>
        </p:nvSpPr>
        <p:spPr>
          <a:xfrm>
            <a:off x="1028700" y="820692"/>
            <a:ext cx="3328876" cy="208008"/>
          </a:xfrm>
          <a:prstGeom prst="rect">
            <a:avLst/>
          </a:prstGeom>
        </p:spPr>
        <p:txBody>
          <a:bodyPr lIns="0" tIns="0" rIns="0" bIns="0" rtlCol="0" anchor="t">
            <a:spAutoFit/>
          </a:bodyPr>
          <a:lstStyle/>
          <a:p>
            <a:pPr algn="just">
              <a:lnSpc>
                <a:spcPts val="1680"/>
              </a:lnSpc>
            </a:pPr>
            <a:r>
              <a:rPr lang="en-US" sz="1400" spc="98">
                <a:solidFill>
                  <a:srgbClr val="000000"/>
                </a:solidFill>
                <a:latin typeface="Poppins Medium"/>
              </a:rPr>
              <a:t>Majd Hawily</a:t>
            </a:r>
          </a:p>
        </p:txBody>
      </p:sp>
      <p:sp>
        <p:nvSpPr>
          <p:cNvPr id="8" name="TextBox 8"/>
          <p:cNvSpPr txBox="1"/>
          <p:nvPr/>
        </p:nvSpPr>
        <p:spPr>
          <a:xfrm>
            <a:off x="261009" y="9265182"/>
            <a:ext cx="5722522" cy="208008"/>
          </a:xfrm>
          <a:prstGeom prst="rect">
            <a:avLst/>
          </a:prstGeom>
        </p:spPr>
        <p:txBody>
          <a:bodyPr lIns="0" tIns="0" rIns="0" bIns="0" rtlCol="0" anchor="t">
            <a:spAutoFit/>
          </a:bodyPr>
          <a:lstStyle/>
          <a:p>
            <a:pPr>
              <a:lnSpc>
                <a:spcPts val="1680"/>
              </a:lnSpc>
            </a:pPr>
            <a:r>
              <a:rPr lang="en-US" sz="1400" spc="98">
                <a:solidFill>
                  <a:srgbClr val="000000"/>
                </a:solidFill>
                <a:latin typeface="Poppins Medium"/>
              </a:rPr>
              <a:t>COGNITIVE PROCESSES SEMINAR</a:t>
            </a:r>
          </a:p>
        </p:txBody>
      </p:sp>
      <p:sp>
        <p:nvSpPr>
          <p:cNvPr id="9" name="Freeform 9"/>
          <p:cNvSpPr/>
          <p:nvPr/>
        </p:nvSpPr>
        <p:spPr>
          <a:xfrm>
            <a:off x="14789247" y="406876"/>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2"/>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
        <p:nvSpPr>
          <p:cNvPr id="2" name="TextBox 2"/>
          <p:cNvSpPr txBox="1"/>
          <p:nvPr/>
        </p:nvSpPr>
        <p:spPr>
          <a:xfrm>
            <a:off x="1976010" y="4311748"/>
            <a:ext cx="6218200" cy="2369390"/>
          </a:xfrm>
          <a:prstGeom prst="rect">
            <a:avLst/>
          </a:prstGeom>
        </p:spPr>
        <p:txBody>
          <a:bodyPr lIns="0" tIns="0" rIns="0" bIns="0" rtlCol="0" anchor="t">
            <a:spAutoFit/>
          </a:bodyPr>
          <a:lstStyle/>
          <a:p>
            <a:pPr>
              <a:lnSpc>
                <a:spcPts val="3120"/>
              </a:lnSpc>
            </a:pPr>
            <a:r>
              <a:rPr lang="en-US" sz="2400" spc="24">
                <a:solidFill>
                  <a:srgbClr val="000000"/>
                </a:solidFill>
                <a:latin typeface="HK Grotesk Light"/>
              </a:rPr>
              <a:t>Existing machine learning models might not sufficiently reflect the complexity and intricacy of human cognitive processes, especially in the perception and processing of certain word stimuli. In this context, the word stimuli of interest are animal terms.</a:t>
            </a:r>
          </a:p>
        </p:txBody>
      </p:sp>
      <p:sp>
        <p:nvSpPr>
          <p:cNvPr id="3" name="TextBox 3"/>
          <p:cNvSpPr txBox="1"/>
          <p:nvPr/>
        </p:nvSpPr>
        <p:spPr>
          <a:xfrm>
            <a:off x="9749369" y="3949758"/>
            <a:ext cx="6218200" cy="3555037"/>
          </a:xfrm>
          <a:prstGeom prst="rect">
            <a:avLst/>
          </a:prstGeom>
        </p:spPr>
        <p:txBody>
          <a:bodyPr lIns="0" tIns="0" rIns="0" bIns="0" rtlCol="0" anchor="t">
            <a:spAutoFit/>
          </a:bodyPr>
          <a:lstStyle/>
          <a:p>
            <a:pPr>
              <a:lnSpc>
                <a:spcPts val="3120"/>
              </a:lnSpc>
            </a:pPr>
            <a:r>
              <a:rPr lang="en-US" sz="2400" spc="24">
                <a:solidFill>
                  <a:srgbClr val="000000"/>
                </a:solidFill>
                <a:latin typeface="HK Grotesk Light"/>
              </a:rPr>
              <a:t> It is hypothesized that using the machine learning framework PSiz to generate and analyze psychological embeddings of animal-related word stimuli can provide a better understanding of the underlying human cognitive structure. Such understanding, in turn, could contribute to the development of more accurate and efficient machine learning models that emulate human cognition.</a:t>
            </a:r>
          </a:p>
        </p:txBody>
      </p:sp>
      <p:grpSp>
        <p:nvGrpSpPr>
          <p:cNvPr id="4" name="Group 4"/>
          <p:cNvGrpSpPr/>
          <p:nvPr/>
        </p:nvGrpSpPr>
        <p:grpSpPr>
          <a:xfrm>
            <a:off x="1976010" y="2093028"/>
            <a:ext cx="6218200" cy="1374892"/>
            <a:chOff x="0" y="0"/>
            <a:chExt cx="8290934" cy="1833190"/>
          </a:xfrm>
        </p:grpSpPr>
        <p:sp>
          <p:nvSpPr>
            <p:cNvPr id="5" name="TextBox 5"/>
            <p:cNvSpPr txBox="1"/>
            <p:nvPr/>
          </p:nvSpPr>
          <p:spPr>
            <a:xfrm>
              <a:off x="0" y="0"/>
              <a:ext cx="8290934"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Problem</a:t>
              </a:r>
            </a:p>
          </p:txBody>
        </p:sp>
        <p:sp>
          <p:nvSpPr>
            <p:cNvPr id="6" name="TextBox 6"/>
            <p:cNvSpPr txBox="1"/>
            <p:nvPr/>
          </p:nvSpPr>
          <p:spPr>
            <a:xfrm>
              <a:off x="0" y="1417173"/>
              <a:ext cx="8290934" cy="416017"/>
            </a:xfrm>
            <a:prstGeom prst="rect">
              <a:avLst/>
            </a:prstGeom>
          </p:spPr>
          <p:txBody>
            <a:bodyPr lIns="0" tIns="0" rIns="0" bIns="0" rtlCol="0" anchor="t">
              <a:spAutoFit/>
            </a:bodyPr>
            <a:lstStyle/>
            <a:p>
              <a:pPr>
                <a:lnSpc>
                  <a:spcPts val="2520"/>
                </a:lnSpc>
              </a:pPr>
              <a:r>
                <a:rPr lang="en-US" sz="2100" spc="52">
                  <a:solidFill>
                    <a:srgbClr val="000000"/>
                  </a:solidFill>
                  <a:latin typeface="Poppins Medium"/>
                </a:rPr>
                <a:t>WHAT WE WANT TO SOLVE</a:t>
              </a:r>
            </a:p>
          </p:txBody>
        </p:sp>
      </p:grpSp>
      <p:grpSp>
        <p:nvGrpSpPr>
          <p:cNvPr id="7" name="Group 7"/>
          <p:cNvGrpSpPr/>
          <p:nvPr/>
        </p:nvGrpSpPr>
        <p:grpSpPr>
          <a:xfrm>
            <a:off x="9749369" y="2093028"/>
            <a:ext cx="6218200" cy="1374892"/>
            <a:chOff x="0" y="0"/>
            <a:chExt cx="8290934" cy="1833190"/>
          </a:xfrm>
        </p:grpSpPr>
        <p:sp>
          <p:nvSpPr>
            <p:cNvPr id="8" name="TextBox 8"/>
            <p:cNvSpPr txBox="1"/>
            <p:nvPr/>
          </p:nvSpPr>
          <p:spPr>
            <a:xfrm>
              <a:off x="0" y="0"/>
              <a:ext cx="8290934"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Hypothesis</a:t>
              </a:r>
            </a:p>
          </p:txBody>
        </p:sp>
        <p:sp>
          <p:nvSpPr>
            <p:cNvPr id="9" name="TextBox 9"/>
            <p:cNvSpPr txBox="1"/>
            <p:nvPr/>
          </p:nvSpPr>
          <p:spPr>
            <a:xfrm>
              <a:off x="0" y="1417173"/>
              <a:ext cx="8290934" cy="416017"/>
            </a:xfrm>
            <a:prstGeom prst="rect">
              <a:avLst/>
            </a:prstGeom>
          </p:spPr>
          <p:txBody>
            <a:bodyPr lIns="0" tIns="0" rIns="0" bIns="0" rtlCol="0" anchor="t">
              <a:spAutoFit/>
            </a:bodyPr>
            <a:lstStyle/>
            <a:p>
              <a:pPr>
                <a:lnSpc>
                  <a:spcPts val="2520"/>
                </a:lnSpc>
              </a:pPr>
              <a:r>
                <a:rPr lang="en-US" sz="2100" spc="52">
                  <a:solidFill>
                    <a:srgbClr val="000000"/>
                  </a:solidFill>
                  <a:latin typeface="Poppins Medium"/>
                </a:rPr>
                <a:t>WHAT WE WANT TO PROVE </a:t>
              </a:r>
            </a:p>
          </p:txBody>
        </p:sp>
      </p:grpSp>
      <p:grpSp>
        <p:nvGrpSpPr>
          <p:cNvPr id="10" name="Group 10"/>
          <p:cNvGrpSpPr/>
          <p:nvPr/>
        </p:nvGrpSpPr>
        <p:grpSpPr>
          <a:xfrm>
            <a:off x="5753224" y="813810"/>
            <a:ext cx="9511178" cy="214890"/>
            <a:chOff x="0" y="0"/>
            <a:chExt cx="25294954" cy="571500"/>
          </a:xfrm>
        </p:grpSpPr>
        <p:sp>
          <p:nvSpPr>
            <p:cNvPr id="11" name="Freeform 11"/>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12" name="TextBox 12"/>
          <p:cNvSpPr txBox="1"/>
          <p:nvPr/>
        </p:nvSpPr>
        <p:spPr>
          <a:xfrm>
            <a:off x="1610311" y="81648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13" name="TextBox 13"/>
          <p:cNvSpPr txBox="1"/>
          <p:nvPr/>
        </p:nvSpPr>
        <p:spPr>
          <a:xfrm>
            <a:off x="15442001" y="81381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5753224" y="9258300"/>
            <a:ext cx="9511178" cy="214890"/>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grpSp>
        <p:nvGrpSpPr>
          <p:cNvPr id="4" name="Group 4"/>
          <p:cNvGrpSpPr/>
          <p:nvPr/>
        </p:nvGrpSpPr>
        <p:grpSpPr>
          <a:xfrm>
            <a:off x="5484123" y="3155388"/>
            <a:ext cx="7925976" cy="5168350"/>
            <a:chOff x="0" y="0"/>
            <a:chExt cx="2223062" cy="1449609"/>
          </a:xfrm>
        </p:grpSpPr>
        <p:sp>
          <p:nvSpPr>
            <p:cNvPr id="5" name="Freeform 5"/>
            <p:cNvSpPr/>
            <p:nvPr/>
          </p:nvSpPr>
          <p:spPr>
            <a:xfrm>
              <a:off x="0" y="0"/>
              <a:ext cx="2223062" cy="1449609"/>
            </a:xfrm>
            <a:custGeom>
              <a:avLst/>
              <a:gdLst/>
              <a:ahLst/>
              <a:cxnLst/>
              <a:rect l="l" t="t" r="r" b="b"/>
              <a:pathLst>
                <a:path w="2223062" h="1449609">
                  <a:moveTo>
                    <a:pt x="0" y="0"/>
                  </a:moveTo>
                  <a:lnTo>
                    <a:pt x="2223062" y="0"/>
                  </a:lnTo>
                  <a:lnTo>
                    <a:pt x="2223062" y="1449609"/>
                  </a:lnTo>
                  <a:lnTo>
                    <a:pt x="0" y="1449609"/>
                  </a:lnTo>
                  <a:close/>
                </a:path>
              </a:pathLst>
            </a:custGeom>
            <a:solidFill>
              <a:srgbClr val="CEB9B2"/>
            </a:solidFill>
          </p:spPr>
        </p:sp>
      </p:grpSp>
      <p:sp>
        <p:nvSpPr>
          <p:cNvPr id="6" name="TextBox 6"/>
          <p:cNvSpPr txBox="1"/>
          <p:nvPr/>
        </p:nvSpPr>
        <p:spPr>
          <a:xfrm>
            <a:off x="4791684" y="1199889"/>
            <a:ext cx="8704632" cy="1215973"/>
          </a:xfrm>
          <a:prstGeom prst="rect">
            <a:avLst/>
          </a:prstGeom>
        </p:spPr>
        <p:txBody>
          <a:bodyPr lIns="0" tIns="0" rIns="0" bIns="0" rtlCol="0" anchor="t">
            <a:spAutoFit/>
          </a:bodyPr>
          <a:lstStyle/>
          <a:p>
            <a:pPr algn="ctr">
              <a:lnSpc>
                <a:spcPts val="9600"/>
              </a:lnSpc>
            </a:pPr>
            <a:r>
              <a:rPr lang="en-US" sz="8000">
                <a:solidFill>
                  <a:srgbClr val="000000"/>
                </a:solidFill>
                <a:latin typeface="Poppins Medium"/>
              </a:rPr>
              <a:t>Objectives</a:t>
            </a:r>
          </a:p>
        </p:txBody>
      </p:sp>
      <p:sp>
        <p:nvSpPr>
          <p:cNvPr id="7" name="TextBox 7"/>
          <p:cNvSpPr txBox="1"/>
          <p:nvPr/>
        </p:nvSpPr>
        <p:spPr>
          <a:xfrm>
            <a:off x="6237749" y="3686834"/>
            <a:ext cx="6826360" cy="4067359"/>
          </a:xfrm>
          <a:prstGeom prst="rect">
            <a:avLst/>
          </a:prstGeom>
        </p:spPr>
        <p:txBody>
          <a:bodyPr lIns="0" tIns="0" rIns="0" bIns="0" rtlCol="0" anchor="t">
            <a:spAutoFit/>
          </a:bodyPr>
          <a:lstStyle/>
          <a:p>
            <a:pPr>
              <a:lnSpc>
                <a:spcPts val="4594"/>
              </a:lnSpc>
            </a:pPr>
            <a:r>
              <a:rPr lang="en-US" sz="3534" spc="35">
                <a:solidFill>
                  <a:srgbClr val="F5F5EF"/>
                </a:solidFill>
                <a:latin typeface="HK Grotesk"/>
              </a:rPr>
              <a:t>The primary goals were to capture the perceived similarities among these terms, as judged by human participants.  and to apply the insights gained from this analysis to improve machine learning models. </a:t>
            </a:r>
          </a:p>
        </p:txBody>
      </p:sp>
      <p:sp>
        <p:nvSpPr>
          <p:cNvPr id="8" name="TextBox 8"/>
          <p:cNvSpPr txBox="1"/>
          <p:nvPr/>
        </p:nvSpPr>
        <p:spPr>
          <a:xfrm>
            <a:off x="1562562" y="926097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9" name="TextBox 9"/>
          <p:cNvSpPr txBox="1"/>
          <p:nvPr/>
        </p:nvSpPr>
        <p:spPr>
          <a:xfrm>
            <a:off x="15374896"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1976010" y="4394670"/>
            <a:ext cx="7038863" cy="1622465"/>
            <a:chOff x="0" y="0"/>
            <a:chExt cx="9385151" cy="2163287"/>
          </a:xfrm>
        </p:grpSpPr>
        <p:sp>
          <p:nvSpPr>
            <p:cNvPr id="3" name="TextBox 3"/>
            <p:cNvSpPr txBox="1"/>
            <p:nvPr/>
          </p:nvSpPr>
          <p:spPr>
            <a:xfrm>
              <a:off x="0" y="0"/>
              <a:ext cx="9385151" cy="1275784"/>
            </a:xfrm>
            <a:prstGeom prst="rect">
              <a:avLst/>
            </a:prstGeom>
          </p:spPr>
          <p:txBody>
            <a:bodyPr lIns="0" tIns="0" rIns="0" bIns="0" rtlCol="0" anchor="t">
              <a:spAutoFit/>
            </a:bodyPr>
            <a:lstStyle/>
            <a:p>
              <a:pPr>
                <a:lnSpc>
                  <a:spcPts val="7679"/>
                </a:lnSpc>
              </a:pPr>
              <a:r>
                <a:rPr lang="en-US" sz="6399">
                  <a:solidFill>
                    <a:srgbClr val="000000"/>
                  </a:solidFill>
                  <a:latin typeface="Poppins Medium"/>
                </a:rPr>
                <a:t>Methodology</a:t>
              </a:r>
            </a:p>
          </p:txBody>
        </p:sp>
        <p:sp>
          <p:nvSpPr>
            <p:cNvPr id="4" name="TextBox 4"/>
            <p:cNvSpPr txBox="1"/>
            <p:nvPr/>
          </p:nvSpPr>
          <p:spPr>
            <a:xfrm>
              <a:off x="0" y="1442191"/>
              <a:ext cx="7570850" cy="721096"/>
            </a:xfrm>
            <a:prstGeom prst="rect">
              <a:avLst/>
            </a:prstGeom>
          </p:spPr>
          <p:txBody>
            <a:bodyPr lIns="0" tIns="0" rIns="0" bIns="0" rtlCol="0" anchor="t">
              <a:spAutoFit/>
            </a:bodyPr>
            <a:lstStyle/>
            <a:p>
              <a:pPr>
                <a:lnSpc>
                  <a:spcPts val="4320"/>
                </a:lnSpc>
              </a:pPr>
              <a:r>
                <a:rPr lang="en-US" sz="3600" spc="89">
                  <a:solidFill>
                    <a:srgbClr val="000000"/>
                  </a:solidFill>
                  <a:latin typeface="Poppins Light"/>
                </a:rPr>
                <a:t>— PART 2</a:t>
              </a:r>
            </a:p>
          </p:txBody>
        </p:sp>
      </p:grpSp>
      <p:grpSp>
        <p:nvGrpSpPr>
          <p:cNvPr id="5" name="Group 5"/>
          <p:cNvGrpSpPr/>
          <p:nvPr/>
        </p:nvGrpSpPr>
        <p:grpSpPr>
          <a:xfrm>
            <a:off x="5753224" y="9258300"/>
            <a:ext cx="3390776" cy="214890"/>
            <a:chOff x="0" y="0"/>
            <a:chExt cx="9017760" cy="571500"/>
          </a:xfrm>
        </p:grpSpPr>
        <p:sp>
          <p:nvSpPr>
            <p:cNvPr id="6" name="Freeform 6"/>
            <p:cNvSpPr/>
            <p:nvPr/>
          </p:nvSpPr>
          <p:spPr>
            <a:xfrm>
              <a:off x="0" y="255270"/>
              <a:ext cx="9017760" cy="69850"/>
            </a:xfrm>
            <a:custGeom>
              <a:avLst/>
              <a:gdLst/>
              <a:ahLst/>
              <a:cxnLst/>
              <a:rect l="l" t="t" r="r" b="b"/>
              <a:pathLst>
                <a:path w="9017760" h="69850">
                  <a:moveTo>
                    <a:pt x="8726929" y="0"/>
                  </a:moveTo>
                  <a:lnTo>
                    <a:pt x="0" y="0"/>
                  </a:lnTo>
                  <a:lnTo>
                    <a:pt x="0" y="69850"/>
                  </a:lnTo>
                  <a:lnTo>
                    <a:pt x="9017760" y="69850"/>
                  </a:lnTo>
                  <a:lnTo>
                    <a:pt x="9017760" y="0"/>
                  </a:lnTo>
                  <a:close/>
                </a:path>
              </a:pathLst>
            </a:custGeom>
            <a:solidFill>
              <a:srgbClr val="000000"/>
            </a:solidFill>
          </p:spPr>
        </p:sp>
      </p:grpSp>
      <p:sp>
        <p:nvSpPr>
          <p:cNvPr id="7" name="TextBox 7"/>
          <p:cNvSpPr txBox="1"/>
          <p:nvPr/>
        </p:nvSpPr>
        <p:spPr>
          <a:xfrm>
            <a:off x="1573880" y="925830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8" name="TextBox 8"/>
          <p:cNvSpPr txBox="1"/>
          <p:nvPr/>
        </p:nvSpPr>
        <p:spPr>
          <a:xfrm>
            <a:off x="605068" y="820692"/>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9" name="Freeform 9"/>
          <p:cNvSpPr/>
          <p:nvPr/>
        </p:nvSpPr>
        <p:spPr>
          <a:xfrm>
            <a:off x="14610119" y="820692"/>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
        <p:nvSpPr>
          <p:cNvPr id="2" name="TextBox 2"/>
          <p:cNvSpPr txBox="1"/>
          <p:nvPr/>
        </p:nvSpPr>
        <p:spPr>
          <a:xfrm>
            <a:off x="2841132" y="1154951"/>
            <a:ext cx="12605737" cy="956838"/>
          </a:xfrm>
          <a:prstGeom prst="rect">
            <a:avLst/>
          </a:prstGeom>
        </p:spPr>
        <p:txBody>
          <a:bodyPr lIns="0" tIns="0" rIns="0" bIns="0" rtlCol="0" anchor="t">
            <a:spAutoFit/>
          </a:bodyPr>
          <a:lstStyle/>
          <a:p>
            <a:pPr marL="0" lvl="0" indent="0" algn="ctr">
              <a:lnSpc>
                <a:spcPts val="7679"/>
              </a:lnSpc>
              <a:spcBef>
                <a:spcPct val="0"/>
              </a:spcBef>
            </a:pPr>
            <a:r>
              <a:rPr lang="en-US" sz="6399" u="none">
                <a:solidFill>
                  <a:srgbClr val="000000"/>
                </a:solidFill>
                <a:latin typeface="Poppins Medium"/>
              </a:rPr>
              <a:t>Data Collection Methods</a:t>
            </a:r>
          </a:p>
        </p:txBody>
      </p:sp>
      <p:sp>
        <p:nvSpPr>
          <p:cNvPr id="3" name="TextBox 3"/>
          <p:cNvSpPr txBox="1"/>
          <p:nvPr/>
        </p:nvSpPr>
        <p:spPr>
          <a:xfrm>
            <a:off x="4511101" y="3040499"/>
            <a:ext cx="9359687" cy="1634507"/>
          </a:xfrm>
          <a:prstGeom prst="rect">
            <a:avLst/>
          </a:prstGeom>
        </p:spPr>
        <p:txBody>
          <a:bodyPr lIns="0" tIns="0" rIns="0" bIns="0" rtlCol="0" anchor="t">
            <a:spAutoFit/>
          </a:bodyPr>
          <a:lstStyle/>
          <a:p>
            <a:pPr>
              <a:lnSpc>
                <a:spcPts val="3360"/>
              </a:lnSpc>
            </a:pPr>
            <a:r>
              <a:rPr lang="en-US" sz="2585" spc="25">
                <a:solidFill>
                  <a:srgbClr val="000000"/>
                </a:solidFill>
                <a:latin typeface="HK Grotesk Light"/>
              </a:rPr>
              <a:t>This experiment was designed to evaluate responses to animal-related word stimuli among 25 participants from my close circle. They were asked to rank these words based on perceived similarities.</a:t>
            </a:r>
          </a:p>
        </p:txBody>
      </p:sp>
      <p:grpSp>
        <p:nvGrpSpPr>
          <p:cNvPr id="4" name="Group 4"/>
          <p:cNvGrpSpPr/>
          <p:nvPr/>
        </p:nvGrpSpPr>
        <p:grpSpPr>
          <a:xfrm>
            <a:off x="5753224" y="9258300"/>
            <a:ext cx="9511178" cy="214890"/>
            <a:chOff x="0" y="0"/>
            <a:chExt cx="25294954" cy="571500"/>
          </a:xfrm>
        </p:grpSpPr>
        <p:sp>
          <p:nvSpPr>
            <p:cNvPr id="5" name="Freeform 5"/>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6" name="TextBox 6"/>
          <p:cNvSpPr txBox="1"/>
          <p:nvPr/>
        </p:nvSpPr>
        <p:spPr>
          <a:xfrm>
            <a:off x="1717363" y="9256758"/>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7" name="TextBox 7"/>
          <p:cNvSpPr txBox="1"/>
          <p:nvPr/>
        </p:nvSpPr>
        <p:spPr>
          <a:xfrm>
            <a:off x="15374896"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
        <p:nvSpPr>
          <p:cNvPr id="2" name="TextBox 2"/>
          <p:cNvSpPr txBox="1"/>
          <p:nvPr/>
        </p:nvSpPr>
        <p:spPr>
          <a:xfrm>
            <a:off x="1862173" y="2626662"/>
            <a:ext cx="5646620" cy="1456058"/>
          </a:xfrm>
          <a:prstGeom prst="rect">
            <a:avLst/>
          </a:prstGeom>
        </p:spPr>
        <p:txBody>
          <a:bodyPr lIns="0" tIns="0" rIns="0" bIns="0" rtlCol="0" anchor="t">
            <a:spAutoFit/>
          </a:bodyPr>
          <a:lstStyle/>
          <a:p>
            <a:pPr>
              <a:lnSpc>
                <a:spcPts val="5759"/>
              </a:lnSpc>
            </a:pPr>
            <a:r>
              <a:rPr lang="en-US" sz="4800">
                <a:solidFill>
                  <a:srgbClr val="000000"/>
                </a:solidFill>
                <a:latin typeface="Poppins Medium"/>
              </a:rPr>
              <a:t>Data Pre-processing </a:t>
            </a:r>
          </a:p>
        </p:txBody>
      </p:sp>
      <p:sp>
        <p:nvSpPr>
          <p:cNvPr id="3" name="TextBox 3"/>
          <p:cNvSpPr txBox="1"/>
          <p:nvPr/>
        </p:nvSpPr>
        <p:spPr>
          <a:xfrm>
            <a:off x="8520742" y="2333939"/>
            <a:ext cx="7796356" cy="788527"/>
          </a:xfrm>
          <a:prstGeom prst="rect">
            <a:avLst/>
          </a:prstGeom>
        </p:spPr>
        <p:txBody>
          <a:bodyPr lIns="0" tIns="0" rIns="0" bIns="0" rtlCol="0" anchor="t">
            <a:spAutoFit/>
          </a:bodyPr>
          <a:lstStyle/>
          <a:p>
            <a:pPr>
              <a:lnSpc>
                <a:spcPts val="3119"/>
              </a:lnSpc>
            </a:pPr>
            <a:r>
              <a:rPr lang="en-US" sz="2399" spc="23">
                <a:solidFill>
                  <a:srgbClr val="000000"/>
                </a:solidFill>
                <a:latin typeface="HK Grotesk Light"/>
              </a:rPr>
              <a:t>The collected response data was converted into a format compatible with the PSiz program.</a:t>
            </a:r>
          </a:p>
        </p:txBody>
      </p:sp>
      <p:grpSp>
        <p:nvGrpSpPr>
          <p:cNvPr id="4" name="Group 4"/>
          <p:cNvGrpSpPr/>
          <p:nvPr/>
        </p:nvGrpSpPr>
        <p:grpSpPr>
          <a:xfrm>
            <a:off x="15505795" y="7504795"/>
            <a:ext cx="2782205" cy="278220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5F5EF"/>
            </a:solidFill>
          </p:spPr>
        </p:sp>
      </p:grpSp>
      <p:grpSp>
        <p:nvGrpSpPr>
          <p:cNvPr id="6" name="Group 6"/>
          <p:cNvGrpSpPr/>
          <p:nvPr/>
        </p:nvGrpSpPr>
        <p:grpSpPr>
          <a:xfrm>
            <a:off x="5753224" y="813810"/>
            <a:ext cx="9511178" cy="214890"/>
            <a:chOff x="0" y="0"/>
            <a:chExt cx="25294954" cy="571500"/>
          </a:xfrm>
        </p:grpSpPr>
        <p:sp>
          <p:nvSpPr>
            <p:cNvPr id="7" name="Freeform 7"/>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8" name="TextBox 8"/>
          <p:cNvSpPr txBox="1"/>
          <p:nvPr/>
        </p:nvSpPr>
        <p:spPr>
          <a:xfrm>
            <a:off x="1717363" y="81915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9" name="TextBox 9"/>
          <p:cNvSpPr txBox="1"/>
          <p:nvPr/>
        </p:nvSpPr>
        <p:spPr>
          <a:xfrm>
            <a:off x="15505795" y="81381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10" name="Freeform 10"/>
          <p:cNvSpPr/>
          <p:nvPr/>
        </p:nvSpPr>
        <p:spPr>
          <a:xfrm>
            <a:off x="14574534" y="6151360"/>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2"/>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10901153" y="3582409"/>
            <a:ext cx="5415945" cy="2704108"/>
            <a:chOff x="0" y="0"/>
            <a:chExt cx="7221260" cy="3605478"/>
          </a:xfrm>
        </p:grpSpPr>
        <p:sp>
          <p:nvSpPr>
            <p:cNvPr id="3" name="TextBox 3"/>
            <p:cNvSpPr txBox="1"/>
            <p:nvPr/>
          </p:nvSpPr>
          <p:spPr>
            <a:xfrm>
              <a:off x="0" y="0"/>
              <a:ext cx="7221260" cy="2551569"/>
            </a:xfrm>
            <a:prstGeom prst="rect">
              <a:avLst/>
            </a:prstGeom>
          </p:spPr>
          <p:txBody>
            <a:bodyPr lIns="0" tIns="0" rIns="0" bIns="0" rtlCol="0" anchor="t">
              <a:spAutoFit/>
            </a:bodyPr>
            <a:lstStyle/>
            <a:p>
              <a:pPr marL="0" lvl="0" indent="0" algn="l">
                <a:lnSpc>
                  <a:spcPts val="7680"/>
                </a:lnSpc>
                <a:spcBef>
                  <a:spcPct val="0"/>
                </a:spcBef>
              </a:pPr>
              <a:r>
                <a:rPr lang="en-US" sz="6400" u="none">
                  <a:solidFill>
                    <a:srgbClr val="000000"/>
                  </a:solidFill>
                  <a:latin typeface="Poppins Medium"/>
                </a:rPr>
                <a:t>Results of</a:t>
              </a:r>
            </a:p>
            <a:p>
              <a:pPr marL="0" lvl="0" indent="0" algn="l">
                <a:lnSpc>
                  <a:spcPts val="7679"/>
                </a:lnSpc>
                <a:spcBef>
                  <a:spcPct val="0"/>
                </a:spcBef>
              </a:pPr>
              <a:r>
                <a:rPr lang="en-US" sz="6399" u="none">
                  <a:solidFill>
                    <a:srgbClr val="000000"/>
                  </a:solidFill>
                  <a:latin typeface="Poppins Medium"/>
                </a:rPr>
                <a:t>the Study</a:t>
              </a:r>
            </a:p>
          </p:txBody>
        </p:sp>
        <p:sp>
          <p:nvSpPr>
            <p:cNvPr id="4" name="TextBox 4"/>
            <p:cNvSpPr txBox="1"/>
            <p:nvPr/>
          </p:nvSpPr>
          <p:spPr>
            <a:xfrm>
              <a:off x="0" y="2884382"/>
              <a:ext cx="6803610" cy="721096"/>
            </a:xfrm>
            <a:prstGeom prst="rect">
              <a:avLst/>
            </a:prstGeom>
          </p:spPr>
          <p:txBody>
            <a:bodyPr lIns="0" tIns="0" rIns="0" bIns="0" rtlCol="0" anchor="t">
              <a:spAutoFit/>
            </a:bodyPr>
            <a:lstStyle/>
            <a:p>
              <a:pPr>
                <a:lnSpc>
                  <a:spcPts val="4320"/>
                </a:lnSpc>
              </a:pPr>
              <a:r>
                <a:rPr lang="en-US" sz="3600" spc="89">
                  <a:solidFill>
                    <a:srgbClr val="000000"/>
                  </a:solidFill>
                  <a:latin typeface="Poppins Light"/>
                </a:rPr>
                <a:t>— PART 3</a:t>
              </a:r>
            </a:p>
          </p:txBody>
        </p:sp>
      </p:grpSp>
      <p:grpSp>
        <p:nvGrpSpPr>
          <p:cNvPr id="5" name="Group 5"/>
          <p:cNvGrpSpPr/>
          <p:nvPr/>
        </p:nvGrpSpPr>
        <p:grpSpPr>
          <a:xfrm>
            <a:off x="9466492" y="9258300"/>
            <a:ext cx="2926301" cy="214890"/>
            <a:chOff x="0" y="0"/>
            <a:chExt cx="7782490" cy="571500"/>
          </a:xfrm>
        </p:grpSpPr>
        <p:sp>
          <p:nvSpPr>
            <p:cNvPr id="6" name="Freeform 6"/>
            <p:cNvSpPr/>
            <p:nvPr/>
          </p:nvSpPr>
          <p:spPr>
            <a:xfrm>
              <a:off x="0" y="255270"/>
              <a:ext cx="7782490" cy="69850"/>
            </a:xfrm>
            <a:custGeom>
              <a:avLst/>
              <a:gdLst/>
              <a:ahLst/>
              <a:cxnLst/>
              <a:rect l="l" t="t" r="r" b="b"/>
              <a:pathLst>
                <a:path w="7782490" h="69850">
                  <a:moveTo>
                    <a:pt x="7491661" y="0"/>
                  </a:moveTo>
                  <a:lnTo>
                    <a:pt x="0" y="0"/>
                  </a:lnTo>
                  <a:lnTo>
                    <a:pt x="0" y="69850"/>
                  </a:lnTo>
                  <a:lnTo>
                    <a:pt x="7782490" y="69850"/>
                  </a:lnTo>
                  <a:lnTo>
                    <a:pt x="7782490" y="0"/>
                  </a:lnTo>
                  <a:close/>
                </a:path>
              </a:pathLst>
            </a:custGeom>
            <a:solidFill>
              <a:srgbClr val="000000"/>
            </a:solidFill>
          </p:spPr>
        </p:sp>
      </p:grpSp>
      <p:sp>
        <p:nvSpPr>
          <p:cNvPr id="7" name="TextBox 7"/>
          <p:cNvSpPr txBox="1"/>
          <p:nvPr/>
        </p:nvSpPr>
        <p:spPr>
          <a:xfrm>
            <a:off x="13706794" y="925830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8" name="TextBox 8"/>
          <p:cNvSpPr txBox="1"/>
          <p:nvPr/>
        </p:nvSpPr>
        <p:spPr>
          <a:xfrm>
            <a:off x="15743952" y="820692"/>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9" name="Freeform 9"/>
          <p:cNvSpPr/>
          <p:nvPr/>
        </p:nvSpPr>
        <p:spPr>
          <a:xfrm>
            <a:off x="638143" y="820692"/>
            <a:ext cx="2815664" cy="3106940"/>
          </a:xfrm>
          <a:custGeom>
            <a:avLst/>
            <a:gdLst/>
            <a:ahLst/>
            <a:cxnLst/>
            <a:rect l="l" t="t" r="r" b="b"/>
            <a:pathLst>
              <a:path w="2815664" h="3106940">
                <a:moveTo>
                  <a:pt x="0" y="0"/>
                </a:moveTo>
                <a:lnTo>
                  <a:pt x="2815664" y="0"/>
                </a:lnTo>
                <a:lnTo>
                  <a:pt x="2815664" y="3106940"/>
                </a:lnTo>
                <a:lnTo>
                  <a:pt x="0" y="3106940"/>
                </a:lnTo>
                <a:lnTo>
                  <a:pt x="0" y="0"/>
                </a:lnTo>
                <a:close/>
              </a:path>
            </a:pathLst>
          </a:custGeom>
          <a:blipFill>
            <a:blip r:embed="rId2"/>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
        <p:nvSpPr>
          <p:cNvPr id="2" name="TextBox 2"/>
          <p:cNvSpPr txBox="1"/>
          <p:nvPr/>
        </p:nvSpPr>
        <p:spPr>
          <a:xfrm>
            <a:off x="1976010" y="4406998"/>
            <a:ext cx="14586032" cy="1183742"/>
          </a:xfrm>
          <a:prstGeom prst="rect">
            <a:avLst/>
          </a:prstGeom>
        </p:spPr>
        <p:txBody>
          <a:bodyPr lIns="0" tIns="0" rIns="0" bIns="0" rtlCol="0" anchor="t">
            <a:spAutoFit/>
          </a:bodyPr>
          <a:lstStyle/>
          <a:p>
            <a:pPr>
              <a:lnSpc>
                <a:spcPts val="3120"/>
              </a:lnSpc>
            </a:pPr>
            <a:r>
              <a:rPr lang="en-US" sz="2400" spc="24">
                <a:solidFill>
                  <a:srgbClr val="000000"/>
                </a:solidFill>
                <a:latin typeface="HK Grotesk Light"/>
              </a:rPr>
              <a:t>The preprocessed data was fed into PSiz to generate psychological embeddings for the 20 animal terms. The selected dimensionality of the embeddings balanced detail and data complexity, resulting in representations that mirrored participants' judgments.</a:t>
            </a:r>
          </a:p>
        </p:txBody>
      </p:sp>
      <p:sp>
        <p:nvSpPr>
          <p:cNvPr id="3" name="TextBox 3"/>
          <p:cNvSpPr txBox="1"/>
          <p:nvPr/>
        </p:nvSpPr>
        <p:spPr>
          <a:xfrm>
            <a:off x="3639340" y="1613529"/>
            <a:ext cx="13157835" cy="956838"/>
          </a:xfrm>
          <a:prstGeom prst="rect">
            <a:avLst/>
          </a:prstGeom>
        </p:spPr>
        <p:txBody>
          <a:bodyPr lIns="0" tIns="0" rIns="0" bIns="0" rtlCol="0" anchor="t">
            <a:spAutoFit/>
          </a:bodyPr>
          <a:lstStyle/>
          <a:p>
            <a:pPr>
              <a:lnSpc>
                <a:spcPts val="7679"/>
              </a:lnSpc>
            </a:pPr>
            <a:r>
              <a:rPr lang="en-US" sz="6399">
                <a:solidFill>
                  <a:srgbClr val="000000"/>
                </a:solidFill>
                <a:latin typeface="Poppins Medium"/>
              </a:rPr>
              <a:t> Embedding Generation</a:t>
            </a:r>
          </a:p>
        </p:txBody>
      </p:sp>
      <p:grpSp>
        <p:nvGrpSpPr>
          <p:cNvPr id="4" name="Group 4"/>
          <p:cNvGrpSpPr/>
          <p:nvPr/>
        </p:nvGrpSpPr>
        <p:grpSpPr>
          <a:xfrm>
            <a:off x="5753224" y="813810"/>
            <a:ext cx="9511178" cy="214890"/>
            <a:chOff x="0" y="0"/>
            <a:chExt cx="25294954" cy="571500"/>
          </a:xfrm>
        </p:grpSpPr>
        <p:sp>
          <p:nvSpPr>
            <p:cNvPr id="5" name="Freeform 5"/>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6" name="TextBox 6"/>
          <p:cNvSpPr txBox="1"/>
          <p:nvPr/>
        </p:nvSpPr>
        <p:spPr>
          <a:xfrm>
            <a:off x="1831663" y="81648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7" name="TextBox 7"/>
          <p:cNvSpPr txBox="1"/>
          <p:nvPr/>
        </p:nvSpPr>
        <p:spPr>
          <a:xfrm>
            <a:off x="15619840" y="81381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8" name="AutoShape 8"/>
          <p:cNvSpPr/>
          <p:nvPr/>
        </p:nvSpPr>
        <p:spPr>
          <a:xfrm>
            <a:off x="5897880" y="5143500"/>
            <a:ext cx="6492240" cy="0"/>
          </a:xfrm>
          <a:prstGeom prst="line">
            <a:avLst/>
          </a:prstGeom>
          <a:ln w="38100" cap="flat">
            <a:solidFill>
              <a:srgbClr val="000000"/>
            </a:solidFill>
            <a:prstDash val="solid"/>
            <a:headEnd type="none" w="sm" len="sm"/>
            <a:tailEnd type="none" w="sm" len="sm"/>
          </a:ln>
        </p:spPr>
      </p:sp>
      <p:sp>
        <p:nvSpPr>
          <p:cNvPr id="9" name="Freeform 9"/>
          <p:cNvSpPr/>
          <p:nvPr/>
        </p:nvSpPr>
        <p:spPr>
          <a:xfrm>
            <a:off x="14688579" y="6625173"/>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2"/>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5753224" y="9258300"/>
            <a:ext cx="9511178" cy="214890"/>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4" name="TextBox 4"/>
          <p:cNvSpPr txBox="1"/>
          <p:nvPr/>
        </p:nvSpPr>
        <p:spPr>
          <a:xfrm>
            <a:off x="2918211" y="371142"/>
            <a:ext cx="13398887" cy="956838"/>
          </a:xfrm>
          <a:prstGeom prst="rect">
            <a:avLst/>
          </a:prstGeom>
        </p:spPr>
        <p:txBody>
          <a:bodyPr lIns="0" tIns="0" rIns="0" bIns="0" rtlCol="0" anchor="t">
            <a:spAutoFit/>
          </a:bodyPr>
          <a:lstStyle/>
          <a:p>
            <a:pPr algn="ctr">
              <a:lnSpc>
                <a:spcPts val="7679"/>
              </a:lnSpc>
            </a:pPr>
            <a:r>
              <a:rPr lang="en-US" sz="6399">
                <a:solidFill>
                  <a:srgbClr val="000000"/>
                </a:solidFill>
                <a:latin typeface="Poppins Medium"/>
              </a:rPr>
              <a:t>Analysis and Visualization</a:t>
            </a:r>
          </a:p>
        </p:txBody>
      </p:sp>
      <p:sp>
        <p:nvSpPr>
          <p:cNvPr id="5" name="TextBox 5"/>
          <p:cNvSpPr txBox="1"/>
          <p:nvPr/>
        </p:nvSpPr>
        <p:spPr>
          <a:xfrm>
            <a:off x="1375310" y="2769845"/>
            <a:ext cx="4599877" cy="3710823"/>
          </a:xfrm>
          <a:prstGeom prst="rect">
            <a:avLst/>
          </a:prstGeom>
        </p:spPr>
        <p:txBody>
          <a:bodyPr lIns="0" tIns="0" rIns="0" bIns="0" rtlCol="0" anchor="t">
            <a:spAutoFit/>
          </a:bodyPr>
          <a:lstStyle/>
          <a:p>
            <a:pPr>
              <a:lnSpc>
                <a:spcPts val="3257"/>
              </a:lnSpc>
            </a:pPr>
            <a:r>
              <a:rPr lang="en-US" sz="2506" spc="25">
                <a:solidFill>
                  <a:srgbClr val="000000"/>
                </a:solidFill>
                <a:latin typeface="HK Grotesk Light"/>
              </a:rPr>
              <a:t>The generated embeddings were examined and visualized using PSiz's tools. Visualization in two or three dimensions allowed assessment of differences or similarities among the word stimuli. Embeddings were also categorized to discover inherent clusters and recurring patterns.</a:t>
            </a:r>
          </a:p>
        </p:txBody>
      </p:sp>
      <p:sp>
        <p:nvSpPr>
          <p:cNvPr id="6" name="TextBox 6"/>
          <p:cNvSpPr txBox="1"/>
          <p:nvPr/>
        </p:nvSpPr>
        <p:spPr>
          <a:xfrm>
            <a:off x="1717363" y="9256758"/>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7" name="TextBox 7"/>
          <p:cNvSpPr txBox="1"/>
          <p:nvPr/>
        </p:nvSpPr>
        <p:spPr>
          <a:xfrm>
            <a:off x="15374896" y="92583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pic>
        <p:nvPicPr>
          <p:cNvPr id="8" name="Picture 7">
            <a:extLst>
              <a:ext uri="{FF2B5EF4-FFF2-40B4-BE49-F238E27FC236}">
                <a16:creationId xmlns:a16="http://schemas.microsoft.com/office/drawing/2014/main" id="{4F8ECEDE-D512-477B-2C4A-59B7FB8647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05589" y="2383332"/>
            <a:ext cx="10390582" cy="519529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9466492" y="9258300"/>
            <a:ext cx="2926301" cy="214890"/>
            <a:chOff x="0" y="0"/>
            <a:chExt cx="7782490" cy="571500"/>
          </a:xfrm>
        </p:grpSpPr>
        <p:sp>
          <p:nvSpPr>
            <p:cNvPr id="3" name="Freeform 3"/>
            <p:cNvSpPr/>
            <p:nvPr/>
          </p:nvSpPr>
          <p:spPr>
            <a:xfrm>
              <a:off x="0" y="255270"/>
              <a:ext cx="7782490" cy="69850"/>
            </a:xfrm>
            <a:custGeom>
              <a:avLst/>
              <a:gdLst/>
              <a:ahLst/>
              <a:cxnLst/>
              <a:rect l="l" t="t" r="r" b="b"/>
              <a:pathLst>
                <a:path w="7782490" h="69850">
                  <a:moveTo>
                    <a:pt x="7491661" y="0"/>
                  </a:moveTo>
                  <a:lnTo>
                    <a:pt x="0" y="0"/>
                  </a:lnTo>
                  <a:lnTo>
                    <a:pt x="0" y="69850"/>
                  </a:lnTo>
                  <a:lnTo>
                    <a:pt x="7782490" y="69850"/>
                  </a:lnTo>
                  <a:lnTo>
                    <a:pt x="7782490" y="0"/>
                  </a:lnTo>
                  <a:close/>
                </a:path>
              </a:pathLst>
            </a:custGeom>
            <a:solidFill>
              <a:srgbClr val="000000"/>
            </a:solidFill>
          </p:spPr>
        </p:sp>
      </p:grpSp>
      <p:grpSp>
        <p:nvGrpSpPr>
          <p:cNvPr id="4" name="Group 4"/>
          <p:cNvGrpSpPr/>
          <p:nvPr/>
        </p:nvGrpSpPr>
        <p:grpSpPr>
          <a:xfrm>
            <a:off x="10791199" y="3916649"/>
            <a:ext cx="5499309" cy="1620061"/>
            <a:chOff x="0" y="0"/>
            <a:chExt cx="7332412" cy="2160081"/>
          </a:xfrm>
        </p:grpSpPr>
        <p:sp>
          <p:nvSpPr>
            <p:cNvPr id="5" name="TextBox 5"/>
            <p:cNvSpPr txBox="1"/>
            <p:nvPr/>
          </p:nvSpPr>
          <p:spPr>
            <a:xfrm>
              <a:off x="0" y="0"/>
              <a:ext cx="7332412" cy="1275784"/>
            </a:xfrm>
            <a:prstGeom prst="rect">
              <a:avLst/>
            </a:prstGeom>
          </p:spPr>
          <p:txBody>
            <a:bodyPr lIns="0" tIns="0" rIns="0" bIns="0" rtlCol="0" anchor="t">
              <a:spAutoFit/>
            </a:bodyPr>
            <a:lstStyle/>
            <a:p>
              <a:pPr marL="0" lvl="0" indent="0" algn="l">
                <a:lnSpc>
                  <a:spcPts val="7679"/>
                </a:lnSpc>
                <a:spcBef>
                  <a:spcPct val="0"/>
                </a:spcBef>
              </a:pPr>
              <a:r>
                <a:rPr lang="en-US" sz="6399" u="none">
                  <a:solidFill>
                    <a:srgbClr val="000000"/>
                  </a:solidFill>
                  <a:latin typeface="Poppins Medium"/>
                </a:rPr>
                <a:t>Conclusion</a:t>
              </a:r>
            </a:p>
          </p:txBody>
        </p:sp>
        <p:sp>
          <p:nvSpPr>
            <p:cNvPr id="6" name="TextBox 6"/>
            <p:cNvSpPr txBox="1"/>
            <p:nvPr/>
          </p:nvSpPr>
          <p:spPr>
            <a:xfrm>
              <a:off x="0" y="1438985"/>
              <a:ext cx="7332412" cy="721096"/>
            </a:xfrm>
            <a:prstGeom prst="rect">
              <a:avLst/>
            </a:prstGeom>
          </p:spPr>
          <p:txBody>
            <a:bodyPr lIns="0" tIns="0" rIns="0" bIns="0" rtlCol="0" anchor="t">
              <a:spAutoFit/>
            </a:bodyPr>
            <a:lstStyle/>
            <a:p>
              <a:pPr>
                <a:lnSpc>
                  <a:spcPts val="4320"/>
                </a:lnSpc>
              </a:pPr>
              <a:r>
                <a:rPr lang="en-US" sz="3600" spc="89">
                  <a:solidFill>
                    <a:srgbClr val="000000"/>
                  </a:solidFill>
                  <a:latin typeface="Poppins Light"/>
                </a:rPr>
                <a:t>— PART 4</a:t>
              </a:r>
            </a:p>
          </p:txBody>
        </p:sp>
      </p:grpSp>
      <p:sp>
        <p:nvSpPr>
          <p:cNvPr id="7" name="TextBox 7"/>
          <p:cNvSpPr txBox="1"/>
          <p:nvPr/>
        </p:nvSpPr>
        <p:spPr>
          <a:xfrm>
            <a:off x="13987098" y="925830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8" name="TextBox 8"/>
          <p:cNvSpPr txBox="1"/>
          <p:nvPr/>
        </p:nvSpPr>
        <p:spPr>
          <a:xfrm>
            <a:off x="15348306" y="820692"/>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9" name="Freeform 9"/>
          <p:cNvSpPr/>
          <p:nvPr/>
        </p:nvSpPr>
        <p:spPr>
          <a:xfrm>
            <a:off x="561374" y="534825"/>
            <a:ext cx="2815664" cy="3106940"/>
          </a:xfrm>
          <a:custGeom>
            <a:avLst/>
            <a:gdLst/>
            <a:ahLst/>
            <a:cxnLst/>
            <a:rect l="l" t="t" r="r" b="b"/>
            <a:pathLst>
              <a:path w="2815664" h="3106940">
                <a:moveTo>
                  <a:pt x="0" y="0"/>
                </a:moveTo>
                <a:lnTo>
                  <a:pt x="2815664" y="0"/>
                </a:lnTo>
                <a:lnTo>
                  <a:pt x="2815664" y="3106940"/>
                </a:lnTo>
                <a:lnTo>
                  <a:pt x="0" y="3106940"/>
                </a:lnTo>
                <a:lnTo>
                  <a:pt x="0" y="0"/>
                </a:lnTo>
                <a:close/>
              </a:path>
            </a:pathLst>
          </a:custGeom>
          <a:blipFill>
            <a:blip r:embed="rId2"/>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5753224" y="813810"/>
            <a:ext cx="9511178" cy="214890"/>
            <a:chOff x="0" y="0"/>
            <a:chExt cx="25294954" cy="571500"/>
          </a:xfrm>
        </p:grpSpPr>
        <p:sp>
          <p:nvSpPr>
            <p:cNvPr id="3" name="Freeform 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4" name="TextBox 4"/>
          <p:cNvSpPr txBox="1"/>
          <p:nvPr/>
        </p:nvSpPr>
        <p:spPr>
          <a:xfrm>
            <a:off x="6596381" y="921255"/>
            <a:ext cx="6823078" cy="956838"/>
          </a:xfrm>
          <a:prstGeom prst="rect">
            <a:avLst/>
          </a:prstGeom>
        </p:spPr>
        <p:txBody>
          <a:bodyPr lIns="0" tIns="0" rIns="0" bIns="0" rtlCol="0" anchor="t">
            <a:spAutoFit/>
          </a:bodyPr>
          <a:lstStyle/>
          <a:p>
            <a:pPr>
              <a:lnSpc>
                <a:spcPts val="7679"/>
              </a:lnSpc>
            </a:pPr>
            <a:r>
              <a:rPr lang="en-US" sz="6399">
                <a:solidFill>
                  <a:srgbClr val="000000"/>
                </a:solidFill>
                <a:latin typeface="Poppins Medium"/>
              </a:rPr>
              <a:t>Evaluation </a:t>
            </a:r>
          </a:p>
        </p:txBody>
      </p:sp>
      <p:sp>
        <p:nvSpPr>
          <p:cNvPr id="5" name="Freeform 5"/>
          <p:cNvSpPr/>
          <p:nvPr/>
        </p:nvSpPr>
        <p:spPr>
          <a:xfrm rot="-5400000">
            <a:off x="2265943" y="8200346"/>
            <a:ext cx="2782205" cy="1391102"/>
          </a:xfrm>
          <a:custGeom>
            <a:avLst/>
            <a:gdLst/>
            <a:ahLst/>
            <a:cxnLst/>
            <a:rect l="l" t="t" r="r" b="b"/>
            <a:pathLst>
              <a:path w="2782205" h="1391102">
                <a:moveTo>
                  <a:pt x="0" y="0"/>
                </a:moveTo>
                <a:lnTo>
                  <a:pt x="2782205" y="0"/>
                </a:lnTo>
                <a:lnTo>
                  <a:pt x="2782205" y="1391103"/>
                </a:lnTo>
                <a:lnTo>
                  <a:pt x="0" y="139110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3896953" y="2947916"/>
            <a:ext cx="11367449" cy="2618613"/>
          </a:xfrm>
          <a:prstGeom prst="rect">
            <a:avLst/>
          </a:prstGeom>
        </p:spPr>
        <p:txBody>
          <a:bodyPr lIns="0" tIns="0" rIns="0" bIns="0" rtlCol="0" anchor="t">
            <a:spAutoFit/>
          </a:bodyPr>
          <a:lstStyle/>
          <a:p>
            <a:pPr>
              <a:lnSpc>
                <a:spcPts val="3527"/>
              </a:lnSpc>
            </a:pPr>
            <a:r>
              <a:rPr lang="en-US" sz="2799" spc="27">
                <a:solidFill>
                  <a:srgbClr val="000000"/>
                </a:solidFill>
                <a:latin typeface="HK Grotesk"/>
              </a:rPr>
              <a:t>The accuracy of the embeddings in capturing the cognitive structure of the data was evaluated. The performance of the embeddings was tested against human-derived ground truth data on cognitive tasks, such as classification or recall. The PSiz algorithms were adjusted and the process iterated to enhance the embeddings.</a:t>
            </a:r>
          </a:p>
          <a:p>
            <a:pPr>
              <a:lnSpc>
                <a:spcPts val="3024"/>
              </a:lnSpc>
            </a:pPr>
            <a:endParaRPr lang="en-US" sz="2799" spc="27">
              <a:solidFill>
                <a:srgbClr val="000000"/>
              </a:solidFill>
              <a:latin typeface="HK Grotesk"/>
            </a:endParaRPr>
          </a:p>
        </p:txBody>
      </p:sp>
      <p:sp>
        <p:nvSpPr>
          <p:cNvPr id="7" name="TextBox 7"/>
          <p:cNvSpPr txBox="1"/>
          <p:nvPr/>
        </p:nvSpPr>
        <p:spPr>
          <a:xfrm>
            <a:off x="1485119" y="816480"/>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8" name="TextBox 8"/>
          <p:cNvSpPr txBox="1"/>
          <p:nvPr/>
        </p:nvSpPr>
        <p:spPr>
          <a:xfrm>
            <a:off x="15374896" y="820692"/>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0267580" y="-1123580"/>
            <a:ext cx="10287000" cy="12534160"/>
            <a:chOff x="0" y="0"/>
            <a:chExt cx="2354580" cy="2868930"/>
          </a:xfrm>
        </p:grpSpPr>
        <p:sp>
          <p:nvSpPr>
            <p:cNvPr id="3" name="Freeform 3"/>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CEB9B2"/>
            </a:solidFill>
          </p:spPr>
        </p:sp>
      </p:grpSp>
      <p:grpSp>
        <p:nvGrpSpPr>
          <p:cNvPr id="4" name="Group 4"/>
          <p:cNvGrpSpPr/>
          <p:nvPr/>
        </p:nvGrpSpPr>
        <p:grpSpPr>
          <a:xfrm>
            <a:off x="1051267" y="1447679"/>
            <a:ext cx="8329146" cy="3439484"/>
            <a:chOff x="0" y="0"/>
            <a:chExt cx="11105528" cy="4585979"/>
          </a:xfrm>
        </p:grpSpPr>
        <p:sp>
          <p:nvSpPr>
            <p:cNvPr id="5" name="TextBox 5"/>
            <p:cNvSpPr txBox="1"/>
            <p:nvPr/>
          </p:nvSpPr>
          <p:spPr>
            <a:xfrm>
              <a:off x="0" y="0"/>
              <a:ext cx="11105528" cy="970705"/>
            </a:xfrm>
            <a:prstGeom prst="rect">
              <a:avLst/>
            </a:prstGeom>
          </p:spPr>
          <p:txBody>
            <a:bodyPr lIns="0" tIns="0" rIns="0" bIns="0" rtlCol="0" anchor="t">
              <a:spAutoFit/>
            </a:bodyPr>
            <a:lstStyle/>
            <a:p>
              <a:pPr>
                <a:lnSpc>
                  <a:spcPts val="5759"/>
                </a:lnSpc>
              </a:pPr>
              <a:r>
                <a:rPr lang="en-US" sz="4800">
                  <a:solidFill>
                    <a:srgbClr val="000000"/>
                  </a:solidFill>
                  <a:latin typeface="Poppins Medium"/>
                </a:rPr>
                <a:t>Implications </a:t>
              </a:r>
            </a:p>
          </p:txBody>
        </p:sp>
        <p:sp>
          <p:nvSpPr>
            <p:cNvPr id="6" name="TextBox 6"/>
            <p:cNvSpPr txBox="1"/>
            <p:nvPr/>
          </p:nvSpPr>
          <p:spPr>
            <a:xfrm>
              <a:off x="0" y="1963272"/>
              <a:ext cx="8959197" cy="2622707"/>
            </a:xfrm>
            <a:prstGeom prst="rect">
              <a:avLst/>
            </a:prstGeom>
          </p:spPr>
          <p:txBody>
            <a:bodyPr lIns="0" tIns="0" rIns="0" bIns="0" rtlCol="0" anchor="t">
              <a:spAutoFit/>
            </a:bodyPr>
            <a:lstStyle/>
            <a:p>
              <a:pPr>
                <a:lnSpc>
                  <a:spcPts val="3120"/>
                </a:lnSpc>
              </a:pPr>
              <a:r>
                <a:rPr lang="en-US" sz="2400" spc="24">
                  <a:solidFill>
                    <a:srgbClr val="000000"/>
                  </a:solidFill>
                  <a:latin typeface="HK Grotesk Light"/>
                </a:rPr>
                <a:t>Insights from the analysis of the created embeddings were used to develop new or improved machine learning models. These models aimed to closely mimic human cognition, enabling quicker processing of complex data.</a:t>
              </a:r>
            </a:p>
          </p:txBody>
        </p:sp>
      </p:grpSp>
      <p:grpSp>
        <p:nvGrpSpPr>
          <p:cNvPr id="7" name="Group 7"/>
          <p:cNvGrpSpPr/>
          <p:nvPr/>
        </p:nvGrpSpPr>
        <p:grpSpPr>
          <a:xfrm>
            <a:off x="10934914" y="1491141"/>
            <a:ext cx="6324386" cy="6792044"/>
            <a:chOff x="0" y="0"/>
            <a:chExt cx="8432515" cy="9056058"/>
          </a:xfrm>
        </p:grpSpPr>
        <p:sp>
          <p:nvSpPr>
            <p:cNvPr id="8" name="TextBox 8"/>
            <p:cNvSpPr txBox="1"/>
            <p:nvPr/>
          </p:nvSpPr>
          <p:spPr>
            <a:xfrm>
              <a:off x="0" y="0"/>
              <a:ext cx="8432515" cy="965200"/>
            </a:xfrm>
            <a:prstGeom prst="rect">
              <a:avLst/>
            </a:prstGeom>
          </p:spPr>
          <p:txBody>
            <a:bodyPr lIns="0" tIns="0" rIns="0" bIns="0" rtlCol="0" anchor="t">
              <a:spAutoFit/>
            </a:bodyPr>
            <a:lstStyle/>
            <a:p>
              <a:pPr algn="just">
                <a:lnSpc>
                  <a:spcPts val="5759"/>
                </a:lnSpc>
              </a:pPr>
              <a:r>
                <a:rPr lang="en-US" sz="4800">
                  <a:solidFill>
                    <a:srgbClr val="FFFFFF"/>
                  </a:solidFill>
                  <a:latin typeface="Poppins Medium"/>
                </a:rPr>
                <a:t>Final Notes:</a:t>
              </a:r>
            </a:p>
          </p:txBody>
        </p:sp>
        <p:sp>
          <p:nvSpPr>
            <p:cNvPr id="9" name="TextBox 9"/>
            <p:cNvSpPr txBox="1"/>
            <p:nvPr/>
          </p:nvSpPr>
          <p:spPr>
            <a:xfrm>
              <a:off x="701190" y="2299023"/>
              <a:ext cx="7731325" cy="6757035"/>
            </a:xfrm>
            <a:prstGeom prst="rect">
              <a:avLst/>
            </a:prstGeom>
          </p:spPr>
          <p:txBody>
            <a:bodyPr lIns="0" tIns="0" rIns="0" bIns="0" rtlCol="0" anchor="t">
              <a:spAutoFit/>
            </a:bodyPr>
            <a:lstStyle/>
            <a:p>
              <a:pPr algn="just">
                <a:lnSpc>
                  <a:spcPts val="3120"/>
                </a:lnSpc>
              </a:pPr>
              <a:endParaRPr/>
            </a:p>
            <a:p>
              <a:pPr algn="just">
                <a:lnSpc>
                  <a:spcPts val="3120"/>
                </a:lnSpc>
              </a:pPr>
              <a:endParaRPr/>
            </a:p>
            <a:p>
              <a:pPr algn="just">
                <a:lnSpc>
                  <a:spcPts val="3120"/>
                </a:lnSpc>
              </a:pPr>
              <a:r>
                <a:rPr lang="en-US" sz="2400" spc="24">
                  <a:solidFill>
                    <a:srgbClr val="FFFFFF"/>
                  </a:solidFill>
                  <a:latin typeface="HK Grotesk Medium"/>
                </a:rPr>
                <a:t>The research team successfully employed PSiz to create and analyze psychological embeddings, providing valuable insights into cognitive processes related to the perception of animal terms. The study revealed patterns and parallels in the data, assisting in the creation or enhancement of machine learning models. These models processed complex information more swiftly and more closely emulated human cognition.</a:t>
              </a:r>
            </a:p>
          </p:txBody>
        </p:sp>
      </p:grpSp>
      <p:grpSp>
        <p:nvGrpSpPr>
          <p:cNvPr id="10" name="Group 10"/>
          <p:cNvGrpSpPr/>
          <p:nvPr/>
        </p:nvGrpSpPr>
        <p:grpSpPr>
          <a:xfrm>
            <a:off x="5848474" y="813810"/>
            <a:ext cx="9168278" cy="214890"/>
            <a:chOff x="0" y="0"/>
            <a:chExt cx="24383012" cy="571500"/>
          </a:xfrm>
        </p:grpSpPr>
        <p:sp>
          <p:nvSpPr>
            <p:cNvPr id="11" name="Freeform 11"/>
            <p:cNvSpPr/>
            <p:nvPr/>
          </p:nvSpPr>
          <p:spPr>
            <a:xfrm>
              <a:off x="0" y="255270"/>
              <a:ext cx="24383012" cy="69850"/>
            </a:xfrm>
            <a:custGeom>
              <a:avLst/>
              <a:gdLst/>
              <a:ahLst/>
              <a:cxnLst/>
              <a:rect l="l" t="t" r="r" b="b"/>
              <a:pathLst>
                <a:path w="24383012" h="69850">
                  <a:moveTo>
                    <a:pt x="24092182" y="0"/>
                  </a:moveTo>
                  <a:lnTo>
                    <a:pt x="0" y="0"/>
                  </a:lnTo>
                  <a:lnTo>
                    <a:pt x="0" y="69850"/>
                  </a:lnTo>
                  <a:lnTo>
                    <a:pt x="24383012" y="69850"/>
                  </a:lnTo>
                  <a:lnTo>
                    <a:pt x="24383012" y="0"/>
                  </a:lnTo>
                  <a:close/>
                </a:path>
              </a:pathLst>
            </a:custGeom>
            <a:solidFill>
              <a:srgbClr val="000000"/>
            </a:solidFill>
          </p:spPr>
        </p:sp>
      </p:grpSp>
      <p:sp>
        <p:nvSpPr>
          <p:cNvPr id="12" name="TextBox 12"/>
          <p:cNvSpPr txBox="1"/>
          <p:nvPr/>
        </p:nvSpPr>
        <p:spPr>
          <a:xfrm>
            <a:off x="491316" y="812268"/>
            <a:ext cx="5109508"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13" name="TextBox 13"/>
          <p:cNvSpPr txBox="1"/>
          <p:nvPr/>
        </p:nvSpPr>
        <p:spPr>
          <a:xfrm>
            <a:off x="652684" y="949560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grpSp>
        <p:nvGrpSpPr>
          <p:cNvPr id="2" name="Group 2"/>
          <p:cNvGrpSpPr/>
          <p:nvPr/>
        </p:nvGrpSpPr>
        <p:grpSpPr>
          <a:xfrm>
            <a:off x="7437640" y="3973794"/>
            <a:ext cx="3412720" cy="3412720"/>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adFill rotWithShape="1">
              <a:gsLst>
                <a:gs pos="0">
                  <a:srgbClr val="FFF7AD">
                    <a:alpha val="100000"/>
                  </a:srgbClr>
                </a:gs>
                <a:gs pos="100000">
                  <a:srgbClr val="FFA9F9">
                    <a:alpha val="100000"/>
                  </a:srgbClr>
                </a:gs>
              </a:gsLst>
              <a:lin ang="0"/>
            </a:gradFill>
          </p:spPr>
        </p:sp>
      </p:grpSp>
      <p:grpSp>
        <p:nvGrpSpPr>
          <p:cNvPr id="4" name="Group 4"/>
          <p:cNvGrpSpPr>
            <a:grpSpLocks noChangeAspect="1"/>
          </p:cNvGrpSpPr>
          <p:nvPr/>
        </p:nvGrpSpPr>
        <p:grpSpPr>
          <a:xfrm>
            <a:off x="7641213" y="4165170"/>
            <a:ext cx="3029980" cy="3029968"/>
            <a:chOff x="0" y="0"/>
            <a:chExt cx="6350000" cy="6349975"/>
          </a:xfrm>
        </p:grpSpPr>
        <p:sp>
          <p:nvSpPr>
            <p:cNvPr id="5" name="Freeform 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a:stretch>
            </a:blipFill>
          </p:spPr>
        </p:sp>
      </p:grpSp>
      <p:grpSp>
        <p:nvGrpSpPr>
          <p:cNvPr id="6" name="Group 6"/>
          <p:cNvGrpSpPr/>
          <p:nvPr/>
        </p:nvGrpSpPr>
        <p:grpSpPr>
          <a:xfrm>
            <a:off x="1292279" y="1841225"/>
            <a:ext cx="15703442" cy="1484635"/>
            <a:chOff x="0" y="0"/>
            <a:chExt cx="20937923" cy="1979513"/>
          </a:xfrm>
        </p:grpSpPr>
        <p:sp>
          <p:nvSpPr>
            <p:cNvPr id="7" name="TextBox 7"/>
            <p:cNvSpPr txBox="1"/>
            <p:nvPr/>
          </p:nvSpPr>
          <p:spPr>
            <a:xfrm>
              <a:off x="0" y="0"/>
              <a:ext cx="20937923" cy="1275784"/>
            </a:xfrm>
            <a:prstGeom prst="rect">
              <a:avLst/>
            </a:prstGeom>
          </p:spPr>
          <p:txBody>
            <a:bodyPr lIns="0" tIns="0" rIns="0" bIns="0" rtlCol="0" anchor="t">
              <a:spAutoFit/>
            </a:bodyPr>
            <a:lstStyle/>
            <a:p>
              <a:pPr algn="ctr">
                <a:lnSpc>
                  <a:spcPts val="7679"/>
                </a:lnSpc>
              </a:pPr>
              <a:r>
                <a:rPr lang="en-US" sz="6399">
                  <a:solidFill>
                    <a:srgbClr val="000000"/>
                  </a:solidFill>
                  <a:latin typeface="Poppins Medium"/>
                </a:rPr>
                <a:t>Reach out for more info!</a:t>
              </a:r>
            </a:p>
          </p:txBody>
        </p:sp>
        <p:sp>
          <p:nvSpPr>
            <p:cNvPr id="8" name="TextBox 8"/>
            <p:cNvSpPr txBox="1"/>
            <p:nvPr/>
          </p:nvSpPr>
          <p:spPr>
            <a:xfrm>
              <a:off x="0" y="1563497"/>
              <a:ext cx="20937923" cy="416017"/>
            </a:xfrm>
            <a:prstGeom prst="rect">
              <a:avLst/>
            </a:prstGeom>
          </p:spPr>
          <p:txBody>
            <a:bodyPr lIns="0" tIns="0" rIns="0" bIns="0" rtlCol="0" anchor="t">
              <a:spAutoFit/>
            </a:bodyPr>
            <a:lstStyle/>
            <a:p>
              <a:pPr algn="ctr">
                <a:lnSpc>
                  <a:spcPts val="2519"/>
                </a:lnSpc>
              </a:pPr>
              <a:endParaRPr/>
            </a:p>
          </p:txBody>
        </p:sp>
      </p:grpSp>
      <p:grpSp>
        <p:nvGrpSpPr>
          <p:cNvPr id="9" name="Group 9"/>
          <p:cNvGrpSpPr/>
          <p:nvPr/>
        </p:nvGrpSpPr>
        <p:grpSpPr>
          <a:xfrm>
            <a:off x="7295191" y="7724606"/>
            <a:ext cx="4336176" cy="908351"/>
            <a:chOff x="0" y="0"/>
            <a:chExt cx="5781567" cy="1211134"/>
          </a:xfrm>
        </p:grpSpPr>
        <p:sp>
          <p:nvSpPr>
            <p:cNvPr id="10" name="TextBox 10"/>
            <p:cNvSpPr txBox="1"/>
            <p:nvPr/>
          </p:nvSpPr>
          <p:spPr>
            <a:xfrm>
              <a:off x="0" y="0"/>
              <a:ext cx="5781567" cy="554689"/>
            </a:xfrm>
            <a:prstGeom prst="rect">
              <a:avLst/>
            </a:prstGeom>
          </p:spPr>
          <p:txBody>
            <a:bodyPr lIns="0" tIns="0" rIns="0" bIns="0" rtlCol="0" anchor="t">
              <a:spAutoFit/>
            </a:bodyPr>
            <a:lstStyle/>
            <a:p>
              <a:pPr algn="ctr">
                <a:lnSpc>
                  <a:spcPts val="3360"/>
                </a:lnSpc>
              </a:pPr>
              <a:r>
                <a:rPr lang="en-US" sz="2800" spc="70">
                  <a:solidFill>
                    <a:srgbClr val="000000"/>
                  </a:solidFill>
                  <a:latin typeface="Poppins Medium"/>
                </a:rPr>
                <a:t>Majd Hawily</a:t>
              </a:r>
            </a:p>
          </p:txBody>
        </p:sp>
        <p:sp>
          <p:nvSpPr>
            <p:cNvPr id="11" name="TextBox 11"/>
            <p:cNvSpPr txBox="1"/>
            <p:nvPr/>
          </p:nvSpPr>
          <p:spPr>
            <a:xfrm>
              <a:off x="0" y="769669"/>
              <a:ext cx="5781567" cy="441465"/>
            </a:xfrm>
            <a:prstGeom prst="rect">
              <a:avLst/>
            </a:prstGeom>
          </p:spPr>
          <p:txBody>
            <a:bodyPr lIns="0" tIns="0" rIns="0" bIns="0" rtlCol="0" anchor="t">
              <a:spAutoFit/>
            </a:bodyPr>
            <a:lstStyle/>
            <a:p>
              <a:pPr marL="0" lvl="0" indent="0" algn="ctr">
                <a:lnSpc>
                  <a:spcPts val="2646"/>
                </a:lnSpc>
                <a:spcBef>
                  <a:spcPct val="0"/>
                </a:spcBef>
              </a:pPr>
              <a:r>
                <a:rPr lang="en-US" sz="2100" spc="21">
                  <a:solidFill>
                    <a:srgbClr val="000000"/>
                  </a:solidFill>
                  <a:latin typeface="HK Grotesk Light"/>
                </a:rPr>
                <a:t>Cognitive Scientist and Researcher</a:t>
              </a:r>
            </a:p>
          </p:txBody>
        </p:sp>
      </p:grpSp>
      <p:grpSp>
        <p:nvGrpSpPr>
          <p:cNvPr id="12" name="Group 12"/>
          <p:cNvGrpSpPr/>
          <p:nvPr/>
        </p:nvGrpSpPr>
        <p:grpSpPr>
          <a:xfrm>
            <a:off x="5753224" y="813810"/>
            <a:ext cx="9511178" cy="214890"/>
            <a:chOff x="0" y="0"/>
            <a:chExt cx="25294954" cy="571500"/>
          </a:xfrm>
        </p:grpSpPr>
        <p:sp>
          <p:nvSpPr>
            <p:cNvPr id="13" name="Freeform 13"/>
            <p:cNvSpPr/>
            <p:nvPr/>
          </p:nvSpPr>
          <p:spPr>
            <a:xfrm>
              <a:off x="0" y="255270"/>
              <a:ext cx="25294954" cy="69850"/>
            </a:xfrm>
            <a:custGeom>
              <a:avLst/>
              <a:gdLst/>
              <a:ahLst/>
              <a:cxnLst/>
              <a:rect l="l" t="t" r="r" b="b"/>
              <a:pathLst>
                <a:path w="25294954" h="69850">
                  <a:moveTo>
                    <a:pt x="25004123" y="0"/>
                  </a:moveTo>
                  <a:lnTo>
                    <a:pt x="0" y="0"/>
                  </a:lnTo>
                  <a:lnTo>
                    <a:pt x="0" y="69850"/>
                  </a:lnTo>
                  <a:lnTo>
                    <a:pt x="25294954" y="69850"/>
                  </a:lnTo>
                  <a:lnTo>
                    <a:pt x="25294954" y="0"/>
                  </a:lnTo>
                  <a:close/>
                </a:path>
              </a:pathLst>
            </a:custGeom>
            <a:solidFill>
              <a:srgbClr val="000000"/>
            </a:solidFill>
          </p:spPr>
        </p:sp>
      </p:grpSp>
      <p:sp>
        <p:nvSpPr>
          <p:cNvPr id="14" name="TextBox 14"/>
          <p:cNvSpPr txBox="1"/>
          <p:nvPr/>
        </p:nvSpPr>
        <p:spPr>
          <a:xfrm>
            <a:off x="15374896" y="813810"/>
            <a:ext cx="1884404" cy="208008"/>
          </a:xfrm>
          <a:prstGeom prst="rect">
            <a:avLst/>
          </a:prstGeom>
        </p:spPr>
        <p:txBody>
          <a:bodyPr lIns="0" tIns="0" rIns="0" bIns="0" rtlCol="0" anchor="t">
            <a:spAutoFit/>
          </a:bodyPr>
          <a:lstStyle/>
          <a:p>
            <a:pPr algn="r">
              <a:lnSpc>
                <a:spcPts val="1680"/>
              </a:lnSpc>
            </a:pPr>
            <a:r>
              <a:rPr lang="en-US" sz="1400" spc="98">
                <a:solidFill>
                  <a:srgbClr val="000000"/>
                </a:solidFill>
                <a:latin typeface="Poppins Medium"/>
              </a:rPr>
              <a:t>Majd Hawily</a:t>
            </a:r>
          </a:p>
        </p:txBody>
      </p:sp>
      <p:sp>
        <p:nvSpPr>
          <p:cNvPr id="15" name="TextBox 15"/>
          <p:cNvSpPr txBox="1"/>
          <p:nvPr/>
        </p:nvSpPr>
        <p:spPr>
          <a:xfrm>
            <a:off x="1717363" y="711705"/>
            <a:ext cx="2952750" cy="209550"/>
          </a:xfrm>
          <a:prstGeom prst="rect">
            <a:avLst/>
          </a:prstGeom>
        </p:spPr>
        <p:txBody>
          <a:bodyPr lIns="0" tIns="0" rIns="0" bIns="0" rtlCol="0" anchor="t">
            <a:spAutoFit/>
          </a:bodyPr>
          <a:lstStyle/>
          <a:p>
            <a:pPr algn="ctr">
              <a:lnSpc>
                <a:spcPts val="1680"/>
              </a:lnSpc>
              <a:spcBef>
                <a:spcPct val="0"/>
              </a:spcBef>
            </a:pPr>
            <a:r>
              <a:rPr lang="en-US" sz="1400" spc="98">
                <a:solidFill>
                  <a:srgbClr val="000000"/>
                </a:solidFill>
                <a:latin typeface="Poppins Medium"/>
              </a:rPr>
              <a:t>Cognitive Processes Seminar</a:t>
            </a:r>
          </a:p>
        </p:txBody>
      </p:sp>
      <p:sp>
        <p:nvSpPr>
          <p:cNvPr id="16" name="TextBox 16"/>
          <p:cNvSpPr txBox="1"/>
          <p:nvPr/>
        </p:nvSpPr>
        <p:spPr>
          <a:xfrm>
            <a:off x="14028268" y="6921482"/>
            <a:ext cx="3906589" cy="2514600"/>
          </a:xfrm>
          <a:prstGeom prst="rect">
            <a:avLst/>
          </a:prstGeom>
        </p:spPr>
        <p:txBody>
          <a:bodyPr lIns="0" tIns="0" rIns="0" bIns="0" rtlCol="0" anchor="t">
            <a:spAutoFit/>
          </a:bodyPr>
          <a:lstStyle/>
          <a:p>
            <a:pPr algn="ctr">
              <a:lnSpc>
                <a:spcPts val="2519"/>
              </a:lnSpc>
              <a:spcBef>
                <a:spcPct val="0"/>
              </a:spcBef>
            </a:pPr>
            <a:r>
              <a:rPr lang="en-US" sz="2099" spc="146">
                <a:solidFill>
                  <a:srgbClr val="000000"/>
                </a:solidFill>
                <a:latin typeface="Poppins Medium"/>
              </a:rPr>
              <a:t>Credits to Dr. Jim Tanaka for designing the course along with his TA, Amy VanWell. Also, I'd like to give thanks to Eric Mah for giving me the chance to collaborate with him on this project. </a:t>
            </a:r>
          </a:p>
        </p:txBody>
      </p:sp>
      <p:sp>
        <p:nvSpPr>
          <p:cNvPr id="17" name="Freeform 17"/>
          <p:cNvSpPr/>
          <p:nvPr/>
        </p:nvSpPr>
        <p:spPr>
          <a:xfrm>
            <a:off x="378073" y="1251336"/>
            <a:ext cx="2815664" cy="3106940"/>
          </a:xfrm>
          <a:custGeom>
            <a:avLst/>
            <a:gdLst/>
            <a:ahLst/>
            <a:cxnLst/>
            <a:rect l="l" t="t" r="r" b="b"/>
            <a:pathLst>
              <a:path w="2815664" h="3106940">
                <a:moveTo>
                  <a:pt x="0" y="0"/>
                </a:moveTo>
                <a:lnTo>
                  <a:pt x="2815665" y="0"/>
                </a:lnTo>
                <a:lnTo>
                  <a:pt x="2815665" y="3106940"/>
                </a:lnTo>
                <a:lnTo>
                  <a:pt x="0" y="3106940"/>
                </a:lnTo>
                <a:lnTo>
                  <a:pt x="0" y="0"/>
                </a:lnTo>
                <a:close/>
              </a:path>
            </a:pathLst>
          </a:custGeom>
          <a:blipFill>
            <a:blip r:embed="rId3"/>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713</Words>
  <Application>Microsoft Office PowerPoint</Application>
  <PresentationFormat>Custom</PresentationFormat>
  <Paragraphs>82</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HK Grotesk Light</vt:lpstr>
      <vt:lpstr>Poppins Light</vt:lpstr>
      <vt:lpstr>HK Grotesk Medium</vt:lpstr>
      <vt:lpstr>HK Grotesk</vt:lpstr>
      <vt:lpstr>Arial</vt:lpstr>
      <vt:lpstr>Calibri</vt:lpstr>
      <vt:lpstr>Poppins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adam</dc:title>
  <cp:lastModifiedBy>majd hawily</cp:lastModifiedBy>
  <cp:revision>2</cp:revision>
  <dcterms:created xsi:type="dcterms:W3CDTF">2006-08-16T00:00:00Z</dcterms:created>
  <dcterms:modified xsi:type="dcterms:W3CDTF">2023-07-17T23:17:07Z</dcterms:modified>
  <dc:identifier>DAFo7rM_u6Y</dc:identifier>
</cp:coreProperties>
</file>